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slides/slide37.xml" ContentType="application/vnd.openxmlformats-officedocument.presentationml.slide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slide43.xml" ContentType="application/vnd.openxmlformats-officedocument.presentationml.slide+xml"/>
  <Override PartName="/ppt/slides/slide45.xml" ContentType="application/vnd.openxmlformats-officedocument.presentationml.slide+xml"/>
  <Override PartName="/ppt/slides/slide47.xml" ContentType="application/vnd.openxmlformats-officedocument.presentationml.slide+xml"/>
  <Override PartName="/ppt/slides/slide49.xml" ContentType="application/vnd.openxmlformats-officedocument.presentationml.slide+xml"/>
  <Override PartName="/ppt/slides/slide51.xml" ContentType="application/vnd.openxmlformats-officedocument.presentationml.slide+xml"/>
  <Override PartName="/ppt/slides/slide53.xml" ContentType="application/vnd.openxmlformats-officedocument.presentationml.slide+xml"/>
  <Override PartName="/ppt/notesSlides/notesSlide39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44" r:id="rId2"/>
    <p:sldId id="261" r:id="rId3"/>
    <p:sldId id="307" r:id="rId4"/>
    <p:sldId id="313" r:id="rId5"/>
    <p:sldId id="335" r:id="rId6"/>
    <p:sldId id="354" r:id="rId7"/>
    <p:sldId id="317" r:id="rId8"/>
    <p:sldId id="322" r:id="rId9"/>
    <p:sldId id="330" r:id="rId10"/>
    <p:sldId id="370" r:id="rId11"/>
    <p:sldId id="380" r:id="rId12"/>
    <p:sldId id="362" r:id="rId13"/>
    <p:sldId id="361" r:id="rId14"/>
  </p:sldIdLst>
  <p:sldSz cx="18288000" cy="10287000"/>
  <p:notesSz cx="6858000" cy="9144000"/>
  <p:embeddedFontLst>
    <p:embeddedFont>
      <p:font typeface="Avenir Next LT Pro Light" panose="020B0304020202020204" pitchFamily="34" charset="77"/>
      <p:regular r:id="rId17"/>
      <p:italic r:id="rId18"/>
    </p:embeddedFont>
    <p:embeddedFont>
      <p:font typeface="Bahnschrift SemiBold" panose="020F0502020204030204" pitchFamily="34" charset="0"/>
      <p:regular r:id="rId19"/>
      <p:bold r:id="rId20"/>
    </p:embeddedFont>
    <p:embeddedFont>
      <p:font typeface="League Spartan" pitchFamily="2" charset="77"/>
      <p:regular r:id="rId21"/>
      <p:bold r:id="rId22"/>
    </p:embeddedFont>
    <p:embeddedFont>
      <p:font typeface="Poppins" pitchFamily="2" charset="77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E60028"/>
    <a:srgbClr val="A6A6A6"/>
    <a:srgbClr val="010035"/>
    <a:srgbClr val="EEECE1"/>
    <a:srgbClr val="7F7F7F"/>
    <a:srgbClr val="000000"/>
    <a:srgbClr val="004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64082" autoAdjust="0"/>
  </p:normalViewPr>
  <p:slideViewPr>
    <p:cSldViewPr>
      <p:cViewPr varScale="1">
        <p:scale>
          <a:sx n="53" d="100"/>
          <a:sy n="53" d="100"/>
        </p:scale>
        <p:origin x="238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986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78D9C78-B3B2-4EDA-84DA-9462CE4758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3C30509-21C1-464F-9720-92250BC99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A222C-EA20-4906-A3D2-E22DD785C04A}" type="datetimeFigureOut">
              <a:rPr lang="fr-FR" smtClean="0"/>
              <a:t>06/03/2025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A36578B-7D96-44C0-B7FB-41085E7D77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8B1C506-4B7D-4C15-86F1-E213B62698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E3B6C-CCA2-498B-B763-77E734887D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220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15FDE-7554-437E-917C-83B6F4E02164}" type="datetimeFigureOut">
              <a:rPr lang="fr-FR" smtClean="0"/>
              <a:t>06/03/2025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69251-930E-4196-92CE-EFFE97F143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9717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fr-FR" b="0" dirty="0">
              <a:effectLst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69251-930E-4196-92CE-EFFE97F143B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369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banquier peut consulter les détails d’une entreprise y a compris la liste des Dirigeants et celle des Bénéficiaires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69251-930E-4196-92CE-EFFE97F143B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857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69251-930E-4196-92CE-EFFE97F143B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0877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 travers ce moteur de recherche,  nous arrivons à industrialiser le scénario de prospection, les utilisateur cible sont convaincue par le </a:t>
            </a:r>
            <a:r>
              <a:rPr lang="fr-FR" dirty="0" err="1"/>
              <a:t>degrée</a:t>
            </a:r>
            <a:r>
              <a:rPr lang="fr-FR" dirty="0"/>
              <a:t> d’</a:t>
            </a:r>
            <a:r>
              <a:rPr lang="fr-FR" dirty="0" err="1"/>
              <a:t>industralisation</a:t>
            </a:r>
            <a:r>
              <a:rPr lang="fr-FR" dirty="0"/>
              <a:t> et ils sont prés à l’utilisée comme produit</a:t>
            </a:r>
          </a:p>
          <a:p>
            <a:endParaRPr lang="fr-FR" dirty="0"/>
          </a:p>
          <a:p>
            <a:r>
              <a:rPr lang="fr-FR" dirty="0"/>
              <a:t>Nous  gagnons en terme opérationnelles  et d’</a:t>
            </a:r>
            <a:r>
              <a:rPr lang="fr-FR" dirty="0" err="1"/>
              <a:t>efficaciété</a:t>
            </a:r>
            <a:r>
              <a:rPr lang="fr-FR" dirty="0"/>
              <a:t> : </a:t>
            </a:r>
            <a:r>
              <a:rPr lang="fr-FR" dirty="0" err="1"/>
              <a:t>mainenant</a:t>
            </a:r>
            <a:r>
              <a:rPr lang="fr-FR" dirty="0"/>
              <a:t> en quelques minutes, nous arrivons à faire le travaille d’une semaine et par la suite nous pouvons avoir plus des clients par rapport aux processus existant</a:t>
            </a:r>
          </a:p>
          <a:p>
            <a:endParaRPr lang="fr-FR" dirty="0"/>
          </a:p>
          <a:p>
            <a:r>
              <a:rPr lang="fr-FR" dirty="0"/>
              <a:t>Et pour la banque ca, c’est un avantage majeur, </a:t>
            </a:r>
            <a:r>
              <a:rPr lang="fr-FR" dirty="0" err="1"/>
              <a:t>parceque</a:t>
            </a:r>
            <a:r>
              <a:rPr lang="fr-FR" dirty="0"/>
              <a:t> on peut dégager des </a:t>
            </a:r>
            <a:r>
              <a:rPr lang="fr-FR" dirty="0" err="1"/>
              <a:t>opportuinitée</a:t>
            </a:r>
            <a:r>
              <a:rPr lang="fr-FR" dirty="0"/>
              <a:t> commerciale dernière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Finalement, nous pouvons consulter des détails et des informations bien structurés et actualisés sur les entreprises et les individus.</a:t>
            </a:r>
            <a:endParaRPr lang="fr-FR" b="1" dirty="0">
              <a:solidFill>
                <a:schemeClr val="tx1">
                  <a:lumMod val="95000"/>
                  <a:lumOff val="5000"/>
                </a:schemeClr>
              </a:solidFill>
              <a:sym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69251-930E-4196-92CE-EFFE97F143B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5331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et la mise en place d’un audit.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69251-930E-4196-92CE-EFFE97F143B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9635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4285ee4c1_2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g314285ee4c1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4285ee4c1_2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dirty="0"/>
          </a:p>
        </p:txBody>
      </p:sp>
      <p:sp>
        <p:nvSpPr>
          <p:cNvPr id="165" name="Google Shape;165;g314285ee4c1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32953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F8DB2-E9FC-35BF-BCCE-05716BD86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F996AE2-ACF0-B287-F44D-600D291BC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015AB9B-F1B8-840B-08B4-5B476C668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tapent le nom ou le </a:t>
            </a:r>
            <a:r>
              <a:rPr lang="fr-FR" dirty="0" err="1"/>
              <a:t>siren</a:t>
            </a:r>
            <a:r>
              <a:rPr lang="fr-FR" dirty="0"/>
              <a:t> de l’</a:t>
            </a:r>
            <a:r>
              <a:rPr lang="fr-FR" dirty="0" err="1"/>
              <a:t>entrep</a:t>
            </a:r>
            <a:r>
              <a:rPr lang="fr-FR" dirty="0"/>
              <a:t>,  et </a:t>
            </a:r>
            <a:r>
              <a:rPr lang="fr-FR" dirty="0" err="1"/>
              <a:t>apres</a:t>
            </a:r>
            <a:r>
              <a:rPr lang="fr-FR" dirty="0"/>
              <a:t> il lance la recherche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364828-DCC7-36FA-77B7-1A55B7AFE7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69251-930E-4196-92CE-EFFE97F143BA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0400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F8DB2-E9FC-35BF-BCCE-05716BD86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F996AE2-ACF0-B287-F44D-600D291BC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015AB9B-F1B8-840B-08B4-5B476C668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dirty="0"/>
              <a:t>Ici par exemple, si il clique sur le bouton </a:t>
            </a:r>
            <a:r>
              <a:rPr lang="fr-FR" dirty="0" err="1"/>
              <a:t>age</a:t>
            </a:r>
            <a:r>
              <a:rPr lang="fr-FR" dirty="0"/>
              <a:t> </a:t>
            </a:r>
            <a:r>
              <a:rPr lang="fr-FR" dirty="0" err="1"/>
              <a:t>beneficiaire</a:t>
            </a:r>
            <a:r>
              <a:rPr lang="fr-FR" dirty="0"/>
              <a:t> </a:t>
            </a:r>
          </a:p>
          <a:p>
            <a:pPr rtl="0"/>
            <a:endParaRPr lang="fr-FR" dirty="0"/>
          </a:p>
          <a:p>
            <a:pPr rtl="0"/>
            <a:r>
              <a:rPr lang="fr-FR" dirty="0"/>
              <a:t> un modale sera affiché, et par la suite, il peut </a:t>
            </a:r>
            <a:r>
              <a:rPr lang="fr-FR" dirty="0" err="1"/>
              <a:t>selectionner</a:t>
            </a:r>
            <a:r>
              <a:rPr lang="fr-FR" dirty="0"/>
              <a:t> la plage </a:t>
            </a:r>
            <a:r>
              <a:rPr lang="fr-FR" dirty="0" err="1"/>
              <a:t>d’age</a:t>
            </a:r>
            <a:r>
              <a:rPr lang="fr-FR" dirty="0"/>
              <a:t> et lancer la recherche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364828-DCC7-36FA-77B7-1A55B7AFE7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69251-930E-4196-92CE-EFFE97F143BA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72460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peut appliquer un ou plusieurs filtres selon; le pays, la Forme Juridique ou le domaine d’activité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69251-930E-4196-92CE-EFFE97F143BA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9135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peut appliquer un ou plusieurs filtres selon; le pays, la Forme Juridique ou le domaine d’activité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Afin de </a:t>
            </a:r>
            <a:r>
              <a:rPr lang="fr-FR" dirty="0" err="1"/>
              <a:t>afinié</a:t>
            </a:r>
            <a:r>
              <a:rPr lang="fr-FR" dirty="0"/>
              <a:t> leur </a:t>
            </a:r>
            <a:r>
              <a:rPr lang="fr-FR" dirty="0" err="1"/>
              <a:t>recherchr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69251-930E-4196-92CE-EFFE97F143BA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164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4285ee4c1_2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fr-FR" sz="2400" b="0" dirty="0">
              <a:effectLst/>
            </a:endParaRPr>
          </a:p>
        </p:txBody>
      </p:sp>
      <p:sp>
        <p:nvSpPr>
          <p:cNvPr id="165" name="Google Shape;165;g314285ee4c1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35300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CB74B-8687-72D1-73BD-5B3682562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523AB3F-961A-3EEC-3115-47FFC70E4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D10C552-A11E-100D-6832-97DD3F6E4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suffit de tapé le nom complet d’une personne, et lancer la recherche, </a:t>
            </a:r>
          </a:p>
          <a:p>
            <a:endParaRPr lang="fr-FR" dirty="0"/>
          </a:p>
          <a:p>
            <a:r>
              <a:rPr lang="fr-FR" dirty="0"/>
              <a:t>Par la suite, Le banquier peut consulter la liste des entreprises où cette personne figure comme dirigeant ou bénéficiaire, et le graphe des </a:t>
            </a:r>
            <a:r>
              <a:rPr lang="fr-FR" dirty="0" err="1"/>
              <a:t>co-beneficiaire</a:t>
            </a:r>
            <a:endParaRPr lang="fr-FR" dirty="0"/>
          </a:p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6CC1CF-6DB7-074A-99D7-7D866ABA49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69251-930E-4196-92CE-EFFE97F143BA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42970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3273E-05D1-E83D-5642-FE34811A9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FC02D50-A848-7B73-6F3B-B6BA259FD6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2ADCE8F-7E4A-6E52-2C71-6B4DA7F94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Commençons par les dirigeants, ou le banquier peut consulter le </a:t>
            </a:r>
            <a:r>
              <a:rPr lang="fr-FR" dirty="0" err="1"/>
              <a:t>resultat</a:t>
            </a:r>
            <a:r>
              <a:rPr lang="fr-FR" dirty="0"/>
              <a:t> sous forme du tableau ou du graphe</a:t>
            </a:r>
          </a:p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AF131B-E9B5-FCE5-93DB-49D0C2D33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69251-930E-4196-92CE-EFFE97F143BA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0421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3F998-953B-4AC5-5F80-5AE9FEC87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6560B63-094F-4DE5-CF1D-FCF281C3EA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748A31E-34DF-145B-05CD-EEEE30BC7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Passons à la liste des bénéficiaires, où le banquier peut consulter les détails des entreprises et la liste des </a:t>
            </a:r>
            <a:r>
              <a:rPr lang="fr-FR" dirty="0" err="1"/>
              <a:t>co</a:t>
            </a:r>
            <a:r>
              <a:rPr lang="fr-FR" dirty="0"/>
              <a:t>-bénéficiaire, il suffit de cliquer sur le bouton </a:t>
            </a:r>
            <a:r>
              <a:rPr lang="fr-FR" dirty="0" err="1"/>
              <a:t>co</a:t>
            </a:r>
            <a:r>
              <a:rPr lang="fr-FR" dirty="0"/>
              <a:t>-bénéficiaire,</a:t>
            </a:r>
          </a:p>
          <a:p>
            <a:endParaRPr lang="fr-FR" dirty="0"/>
          </a:p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5A581D-49B2-53D1-20BC-D6477B5C3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69251-930E-4196-92CE-EFFE97F143BA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490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3F998-953B-4AC5-5F80-5AE9FEC87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6560B63-094F-4DE5-CF1D-FCF281C3EA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748A31E-34DF-145B-05CD-EEEE30BC7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fois la liste des </a:t>
            </a:r>
            <a:r>
              <a:rPr lang="fr-FR" dirty="0" err="1"/>
              <a:t>co</a:t>
            </a:r>
            <a:r>
              <a:rPr lang="fr-FR" dirty="0"/>
              <a:t>-bénéficiaire est affiché, si le banquier </a:t>
            </a:r>
            <a:r>
              <a:rPr lang="fr-FR" dirty="0" err="1"/>
              <a:t>détect</a:t>
            </a:r>
            <a:r>
              <a:rPr lang="fr-FR" dirty="0"/>
              <a:t> un </a:t>
            </a:r>
            <a:r>
              <a:rPr lang="fr-FR" dirty="0" err="1"/>
              <a:t>co</a:t>
            </a:r>
            <a:r>
              <a:rPr lang="fr-FR" dirty="0"/>
              <a:t>-bénéficiaire </a:t>
            </a:r>
            <a:r>
              <a:rPr lang="fr-FR" dirty="0" err="1"/>
              <a:t>interessant</a:t>
            </a:r>
            <a:r>
              <a:rPr lang="fr-FR" dirty="0"/>
              <a:t>, il peut </a:t>
            </a:r>
            <a:r>
              <a:rPr lang="fr-FR" dirty="0" err="1"/>
              <a:t>egalement</a:t>
            </a:r>
            <a:r>
              <a:rPr lang="fr-FR" dirty="0"/>
              <a:t> allez chercher les informations de contact de ce dernier, quand il clique sur le bouton contacter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5A581D-49B2-53D1-20BC-D6477B5C3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69251-930E-4196-92CE-EFFE97F143BA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702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4285ee4c1_2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1" dirty="0">
              <a:latin typeface="Avenir Next LT Pro Light" panose="020B0304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314285ee4c1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21374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3F998-953B-4AC5-5F80-5AE9FEC87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6560B63-094F-4DE5-CF1D-FCF281C3EA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748A31E-34DF-145B-05CD-EEEE30BC7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fois la liste des </a:t>
            </a:r>
            <a:r>
              <a:rPr lang="fr-FR" dirty="0" err="1"/>
              <a:t>co</a:t>
            </a:r>
            <a:r>
              <a:rPr lang="fr-FR" dirty="0"/>
              <a:t>-bénéficiaire est affiché, </a:t>
            </a:r>
          </a:p>
          <a:p>
            <a:endParaRPr lang="fr-FR" dirty="0"/>
          </a:p>
          <a:p>
            <a:r>
              <a:rPr lang="fr-FR" dirty="0"/>
              <a:t>si le banquier </a:t>
            </a:r>
            <a:r>
              <a:rPr lang="fr-FR" dirty="0" err="1"/>
              <a:t>détect</a:t>
            </a:r>
            <a:r>
              <a:rPr lang="fr-FR" dirty="0"/>
              <a:t> un </a:t>
            </a:r>
            <a:r>
              <a:rPr lang="fr-FR" dirty="0" err="1"/>
              <a:t>co</a:t>
            </a:r>
            <a:r>
              <a:rPr lang="fr-FR" dirty="0"/>
              <a:t>-bénéficiaire </a:t>
            </a:r>
            <a:r>
              <a:rPr lang="fr-FR" dirty="0" err="1"/>
              <a:t>interessant</a:t>
            </a:r>
            <a:r>
              <a:rPr lang="fr-FR" dirty="0"/>
              <a:t>, </a:t>
            </a:r>
          </a:p>
          <a:p>
            <a:endParaRPr lang="fr-FR" dirty="0"/>
          </a:p>
          <a:p>
            <a:r>
              <a:rPr lang="fr-FR" dirty="0"/>
              <a:t>il peut </a:t>
            </a:r>
            <a:r>
              <a:rPr lang="fr-FR" dirty="0" err="1"/>
              <a:t>egalement</a:t>
            </a:r>
            <a:r>
              <a:rPr lang="fr-FR" dirty="0"/>
              <a:t> allez chercher les informations de contact de ce dernier, quand il clique sur le bouton contacter</a:t>
            </a:r>
          </a:p>
          <a:p>
            <a:r>
              <a:rPr lang="fr-FR" dirty="0"/>
              <a:t> </a:t>
            </a:r>
          </a:p>
          <a:p>
            <a:r>
              <a:rPr lang="fr-FR" dirty="0"/>
              <a:t>Il peut consulter les informations de contacts</a:t>
            </a:r>
          </a:p>
          <a:p>
            <a:endParaRPr lang="fr-FR" dirty="0"/>
          </a:p>
          <a:p>
            <a:endParaRPr lang="fr-FR" dirty="0"/>
          </a:p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5A581D-49B2-53D1-20BC-D6477B5C3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69251-930E-4196-92CE-EFFE97F143BA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5549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07FBD-712A-5C64-4459-345A12C78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ECDC1F7-557C-F195-D62E-7093DAD5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5F712C-0987-2BF6-B849-0D497F867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Finalement, le banquier peut consulter le graphe des Co-bénéficiaires, </a:t>
            </a:r>
          </a:p>
          <a:p>
            <a:endParaRPr lang="fr-FR" dirty="0"/>
          </a:p>
          <a:p>
            <a:r>
              <a:rPr lang="fr-FR" dirty="0"/>
              <a:t>où il peut consulter la relation entre la personne cherchée et </a:t>
            </a:r>
          </a:p>
          <a:p>
            <a:endParaRPr lang="fr-FR" dirty="0"/>
          </a:p>
          <a:p>
            <a:r>
              <a:rPr lang="fr-FR" dirty="0"/>
              <a:t>ses </a:t>
            </a:r>
            <a:r>
              <a:rPr lang="fr-FR" dirty="0" err="1"/>
              <a:t>co</a:t>
            </a:r>
            <a:r>
              <a:rPr lang="fr-FR" dirty="0"/>
              <a:t>-bénéficiaires en premier lieu, et la relation entre chaque </a:t>
            </a:r>
            <a:r>
              <a:rPr lang="fr-FR" dirty="0" err="1"/>
              <a:t>co</a:t>
            </a:r>
            <a:r>
              <a:rPr lang="fr-FR" dirty="0"/>
              <a:t>-bénéficiaire et leurs entreprises en second lieu</a:t>
            </a:r>
          </a:p>
          <a:p>
            <a:endParaRPr lang="fr-FR" dirty="0"/>
          </a:p>
          <a:p>
            <a:endParaRPr lang="fr-FR" dirty="0"/>
          </a:p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7934C4-AF72-5D80-9FF0-AD74274550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69251-930E-4196-92CE-EFFE97F143BA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588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4285ee4c1_2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g314285ee4c1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0326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4285ee4c1_2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Google Shape;165;g314285ee4c1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2187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4285ee4c1_2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/>
            <a:endParaRPr dirty="0"/>
          </a:p>
        </p:txBody>
      </p:sp>
      <p:sp>
        <p:nvSpPr>
          <p:cNvPr id="165" name="Google Shape;165;g314285ee4c1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886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69251-930E-4196-92CE-EFFE97F143B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738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240.png"/><Relationship Id="rId26" Type="http://schemas.openxmlformats.org/officeDocument/2006/relationships/image" Target="../media/image190.png"/><Relationship Id="rId3" Type="http://schemas.openxmlformats.org/officeDocument/2006/relationships/image" Target="../media/image42.png"/><Relationship Id="rId21" Type="http://schemas.openxmlformats.org/officeDocument/2006/relationships/image" Target="../media/image53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slide" Target="slide37.xml"/><Relationship Id="rId25" Type="http://schemas.openxmlformats.org/officeDocument/2006/relationships/slide" Target="slide35.xml"/><Relationship Id="rId2" Type="http://schemas.openxmlformats.org/officeDocument/2006/relationships/notesSlide" Target="../notesSlides/notesSlide10.xml"/><Relationship Id="rId20" Type="http://schemas.openxmlformats.org/officeDocument/2006/relationships/image" Target="../media/image52.png"/><Relationship Id="rId29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26.png"/><Relationship Id="rId15" Type="http://schemas.openxmlformats.org/officeDocument/2006/relationships/image" Target="../media/image330.png"/><Relationship Id="rId23" Type="http://schemas.openxmlformats.org/officeDocument/2006/relationships/image" Target="../media/image55.png"/><Relationship Id="rId28" Type="http://schemas.openxmlformats.org/officeDocument/2006/relationships/slide" Target="slide33.xml"/><Relationship Id="rId10" Type="http://schemas.openxmlformats.org/officeDocument/2006/relationships/image" Target="../media/image47.png"/><Relationship Id="rId19" Type="http://schemas.openxmlformats.org/officeDocument/2006/relationships/image" Target="../media/image51.png"/><Relationship Id="rId4" Type="http://schemas.openxmlformats.org/officeDocument/2006/relationships/image" Target="../media/image15.png"/><Relationship Id="rId9" Type="http://schemas.openxmlformats.org/officeDocument/2006/relationships/image" Target="../media/image46.png"/><Relationship Id="rId14" Type="http://schemas.openxmlformats.org/officeDocument/2006/relationships/slide" Target="slide39.xml"/><Relationship Id="rId22" Type="http://schemas.openxmlformats.org/officeDocument/2006/relationships/image" Target="../media/image54.png"/><Relationship Id="rId30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slide" Target="slide45.xml"/><Relationship Id="rId26" Type="http://schemas.openxmlformats.org/officeDocument/2006/relationships/image" Target="../media/image490.png"/><Relationship Id="rId3" Type="http://schemas.openxmlformats.org/officeDocument/2006/relationships/image" Target="../media/image42.png"/><Relationship Id="rId7" Type="http://schemas.openxmlformats.org/officeDocument/2006/relationships/image" Target="../media/image8.png"/><Relationship Id="rId17" Type="http://schemas.openxmlformats.org/officeDocument/2006/relationships/image" Target="../media/image430.png"/><Relationship Id="rId25" Type="http://schemas.openxmlformats.org/officeDocument/2006/relationships/slide" Target="slide53.xml"/><Relationship Id="rId2" Type="http://schemas.openxmlformats.org/officeDocument/2006/relationships/notesSlide" Target="../notesSlides/notesSlide11.xml"/><Relationship Id="rId16" Type="http://schemas.openxmlformats.org/officeDocument/2006/relationships/slide" Target="slide47.xml"/><Relationship Id="rId20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50.png"/><Relationship Id="rId5" Type="http://schemas.openxmlformats.org/officeDocument/2006/relationships/image" Target="../media/image26.png"/><Relationship Id="rId23" Type="http://schemas.openxmlformats.org/officeDocument/2006/relationships/image" Target="../media/image470.png"/><Relationship Id="rId10" Type="http://schemas.openxmlformats.org/officeDocument/2006/relationships/slide" Target="slide43.xml"/><Relationship Id="rId19" Type="http://schemas.openxmlformats.org/officeDocument/2006/relationships/slide" Target="slide49.xml"/><Relationship Id="rId4" Type="http://schemas.openxmlformats.org/officeDocument/2006/relationships/image" Target="../media/image15.png"/><Relationship Id="rId9" Type="http://schemas.openxmlformats.org/officeDocument/2006/relationships/image" Target="../media/image50.png"/><Relationship Id="rId14" Type="http://schemas.openxmlformats.org/officeDocument/2006/relationships/image" Target="../media/image400.png"/><Relationship Id="rId22" Type="http://schemas.openxmlformats.org/officeDocument/2006/relationships/slide" Target="slide5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12" Type="http://schemas.openxmlformats.org/officeDocument/2006/relationships/image" Target="../media/image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40.png"/><Relationship Id="rId5" Type="http://schemas.openxmlformats.org/officeDocument/2006/relationships/image" Target="../media/image28.png"/><Relationship Id="rId10" Type="http://schemas.openxmlformats.org/officeDocument/2006/relationships/image" Target="../media/image39.png"/><Relationship Id="rId4" Type="http://schemas.openxmlformats.org/officeDocument/2006/relationships/image" Target="../media/image27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C84EA-A2CC-35C6-4964-3B4058C85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804275-8178-E036-451B-339204EEB48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F87CB89E-B2ED-A9AB-8DCD-F351438513C6}"/>
              </a:ext>
            </a:extLst>
          </p:cNvPr>
          <p:cNvSpPr txBox="1"/>
          <p:nvPr/>
        </p:nvSpPr>
        <p:spPr>
          <a:xfrm>
            <a:off x="3581400" y="3789283"/>
            <a:ext cx="11125200" cy="406265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8800" b="1" dirty="0">
                <a:solidFill>
                  <a:srgbClr val="E60028"/>
                </a:solidFill>
                <a:latin typeface="League Spartan"/>
                <a:ea typeface="League Spartan"/>
                <a:cs typeface="League Spartan"/>
              </a:rPr>
              <a:t>01 </a:t>
            </a:r>
          </a:p>
          <a:p>
            <a:pPr algn="ctr">
              <a:spcBef>
                <a:spcPct val="0"/>
              </a:spcBef>
            </a:pPr>
            <a:r>
              <a:rPr lang="en-US" sz="8800" b="1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</a:rPr>
              <a:t>Jordan Prospection</a:t>
            </a:r>
          </a:p>
        </p:txBody>
      </p:sp>
    </p:spTree>
    <p:extLst>
      <p:ext uri="{BB962C8B-B14F-4D97-AF65-F5344CB8AC3E}">
        <p14:creationId xmlns:p14="http://schemas.microsoft.com/office/powerpoint/2010/main" val="204420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0.10972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jjj">
            <a:extLst>
              <a:ext uri="{FF2B5EF4-FFF2-40B4-BE49-F238E27FC236}">
                <a16:creationId xmlns:a16="http://schemas.microsoft.com/office/drawing/2014/main" id="{AD5D8E01-776C-4393-A1FA-CFAB3C4574E0}"/>
              </a:ext>
            </a:extLst>
          </p:cNvPr>
          <p:cNvGrpSpPr/>
          <p:nvPr/>
        </p:nvGrpSpPr>
        <p:grpSpPr>
          <a:xfrm>
            <a:off x="2590800" y="3260545"/>
            <a:ext cx="2608577" cy="2484746"/>
            <a:chOff x="5140660" y="2573998"/>
            <a:chExt cx="6134100" cy="6134100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D1ECA7FB-2AF0-4881-AAE1-8789E1849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0660" y="2573998"/>
              <a:ext cx="6134100" cy="61341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Google Shape;290;p23">
              <a:extLst>
                <a:ext uri="{FF2B5EF4-FFF2-40B4-BE49-F238E27FC236}">
                  <a16:creationId xmlns:a16="http://schemas.microsoft.com/office/drawing/2014/main" id="{4AB6DACE-710A-4F04-9AD5-84CC78790AF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10794" y="5062348"/>
              <a:ext cx="2593832" cy="1157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Google Shape;297;p23">
              <a:extLst>
                <a:ext uri="{FF2B5EF4-FFF2-40B4-BE49-F238E27FC236}">
                  <a16:creationId xmlns:a16="http://schemas.microsoft.com/office/drawing/2014/main" id="{658C2D1C-9227-4984-98C1-6253F0C7B907}"/>
                </a:ext>
              </a:extLst>
            </p:cNvPr>
            <p:cNvSpPr txBox="1"/>
            <p:nvPr/>
          </p:nvSpPr>
          <p:spPr>
            <a:xfrm>
              <a:off x="6765077" y="3953625"/>
              <a:ext cx="3447596" cy="11023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r>
                <a:rPr lang="f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" panose="020B0502040204020203" pitchFamily="34" charset="0"/>
                </a:rPr>
                <a:t>IndyLead</a:t>
              </a:r>
              <a:endParaRPr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endParaRPr>
            </a:p>
          </p:txBody>
        </p:sp>
      </p:grpSp>
      <p:pic>
        <p:nvPicPr>
          <p:cNvPr id="6" name="Google Shape;562;p36">
            <a:extLst>
              <a:ext uri="{FF2B5EF4-FFF2-40B4-BE49-F238E27FC236}">
                <a16:creationId xmlns:a16="http://schemas.microsoft.com/office/drawing/2014/main" id="{8B569F84-EA86-4925-9024-1C4D705A9A1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838" y="3870985"/>
            <a:ext cx="1015946" cy="11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64;p36">
            <a:extLst>
              <a:ext uri="{FF2B5EF4-FFF2-40B4-BE49-F238E27FC236}">
                <a16:creationId xmlns:a16="http://schemas.microsoft.com/office/drawing/2014/main" id="{C9ED4A33-D36D-41DE-91D3-CEFAB70AD2D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7652" y="3870985"/>
            <a:ext cx="1357865" cy="136514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77;p36">
            <a:extLst>
              <a:ext uri="{FF2B5EF4-FFF2-40B4-BE49-F238E27FC236}">
                <a16:creationId xmlns:a16="http://schemas.microsoft.com/office/drawing/2014/main" id="{045F64E5-97E5-415E-A3DB-3E7F1B6C4B87}"/>
              </a:ext>
            </a:extLst>
          </p:cNvPr>
          <p:cNvSpPr/>
          <p:nvPr/>
        </p:nvSpPr>
        <p:spPr>
          <a:xfrm>
            <a:off x="0" y="4928335"/>
            <a:ext cx="1740776" cy="548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" sz="2200" dirty="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Banquier</a:t>
            </a:r>
            <a:endParaRPr sz="200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94841CF-5914-432A-AD2F-A89C655E2D3F}"/>
              </a:ext>
            </a:extLst>
          </p:cNvPr>
          <p:cNvCxnSpPr>
            <a:cxnSpLocks/>
          </p:cNvCxnSpPr>
          <p:nvPr/>
        </p:nvCxnSpPr>
        <p:spPr>
          <a:xfrm>
            <a:off x="1524000" y="4522684"/>
            <a:ext cx="12636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11">
            <a:extLst>
              <a:ext uri="{FF2B5EF4-FFF2-40B4-BE49-F238E27FC236}">
                <a16:creationId xmlns:a16="http://schemas.microsoft.com/office/drawing/2014/main" id="{E4051D94-0477-4D26-921C-9E45B933A0A4}"/>
              </a:ext>
            </a:extLst>
          </p:cNvPr>
          <p:cNvSpPr txBox="1"/>
          <p:nvPr/>
        </p:nvSpPr>
        <p:spPr>
          <a:xfrm>
            <a:off x="5410200" y="342900"/>
            <a:ext cx="7467600" cy="92333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000" dirty="0">
                <a:solidFill>
                  <a:srgbClr val="E60028"/>
                </a:solidFill>
                <a:latin typeface="League Spartan"/>
                <a:ea typeface="League Spartan"/>
                <a:cs typeface="League Spartan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League Spartan"/>
                <a:ea typeface="League Spartan"/>
                <a:cs typeface="League Spartan"/>
              </a:rPr>
              <a:t>Scénario</a:t>
            </a:r>
            <a:endParaRPr lang="en-US" sz="6000" dirty="0">
              <a:solidFill>
                <a:srgbClr val="000000"/>
              </a:solidFill>
              <a:latin typeface="League Spartan"/>
              <a:ea typeface="League Spartan"/>
              <a:cs typeface="League Spartan"/>
            </a:endParaRPr>
          </a:p>
        </p:txBody>
      </p:sp>
      <p:cxnSp>
        <p:nvCxnSpPr>
          <p:cNvPr id="11" name="Google Shape;170;p19">
            <a:extLst>
              <a:ext uri="{FF2B5EF4-FFF2-40B4-BE49-F238E27FC236}">
                <a16:creationId xmlns:a16="http://schemas.microsoft.com/office/drawing/2014/main" id="{9FB31016-8629-473E-AD06-DD5566F45388}"/>
              </a:ext>
            </a:extLst>
          </p:cNvPr>
          <p:cNvCxnSpPr/>
          <p:nvPr/>
        </p:nvCxnSpPr>
        <p:spPr>
          <a:xfrm>
            <a:off x="457200" y="9791700"/>
            <a:ext cx="172974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71;p19">
            <a:extLst>
              <a:ext uri="{FF2B5EF4-FFF2-40B4-BE49-F238E27FC236}">
                <a16:creationId xmlns:a16="http://schemas.microsoft.com/office/drawing/2014/main" id="{1C9AE5B1-CDF2-48B7-9FF2-8C922EF9F6D8}"/>
              </a:ext>
            </a:extLst>
          </p:cNvPr>
          <p:cNvSpPr/>
          <p:nvPr/>
        </p:nvSpPr>
        <p:spPr>
          <a:xfrm>
            <a:off x="457200" y="9833984"/>
            <a:ext cx="2971799" cy="45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/>
          <a:p>
            <a:pPr marL="0" lvl="1"/>
            <a:r>
              <a:rPr lang="fr-FR" sz="2000" cap="small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Réalisation</a:t>
            </a:r>
            <a:endParaRPr sz="14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C5EDC50-44CF-4F22-9885-7B4853D93AD4}"/>
              </a:ext>
            </a:extLst>
          </p:cNvPr>
          <p:cNvCxnSpPr>
            <a:cxnSpLocks/>
          </p:cNvCxnSpPr>
          <p:nvPr/>
        </p:nvCxnSpPr>
        <p:spPr>
          <a:xfrm>
            <a:off x="5105400" y="4543155"/>
            <a:ext cx="12636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Google Shape;570;p36">
            <a:extLst>
              <a:ext uri="{FF2B5EF4-FFF2-40B4-BE49-F238E27FC236}">
                <a16:creationId xmlns:a16="http://schemas.microsoft.com/office/drawing/2014/main" id="{FC7B5588-E3D4-479E-971C-B65036FE9DB7}"/>
              </a:ext>
            </a:extLst>
          </p:cNvPr>
          <p:cNvSpPr txBox="1"/>
          <p:nvPr/>
        </p:nvSpPr>
        <p:spPr>
          <a:xfrm>
            <a:off x="5791200" y="5198250"/>
            <a:ext cx="2763600" cy="70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434343"/>
                </a:solidFill>
                <a:latin typeface="Avenir Next LT Pro Light" panose="020B0304020202020204" pitchFamily="34" charset="0"/>
                <a:ea typeface="Calibri"/>
                <a:cs typeface="Calibri"/>
              </a:defRPr>
            </a:lvl1pPr>
          </a:lstStyle>
          <a:p>
            <a:r>
              <a:rPr lang="fr" dirty="0">
                <a:sym typeface="Calibri"/>
              </a:rPr>
              <a:t>Personnes morales</a:t>
            </a:r>
            <a:endParaRPr dirty="0">
              <a:sym typeface="Calibri"/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79321DB-CC13-4E86-9E5E-87AEB8F67B72}"/>
              </a:ext>
            </a:extLst>
          </p:cNvPr>
          <p:cNvCxnSpPr>
            <a:cxnSpLocks/>
          </p:cNvCxnSpPr>
          <p:nvPr/>
        </p:nvCxnSpPr>
        <p:spPr>
          <a:xfrm flipV="1">
            <a:off x="7924800" y="4026772"/>
            <a:ext cx="1447798" cy="5564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4087ECB-AD69-482D-929E-0C3DDBBC7824}"/>
              </a:ext>
            </a:extLst>
          </p:cNvPr>
          <p:cNvCxnSpPr>
            <a:cxnSpLocks/>
          </p:cNvCxnSpPr>
          <p:nvPr/>
        </p:nvCxnSpPr>
        <p:spPr>
          <a:xfrm>
            <a:off x="7924800" y="4585537"/>
            <a:ext cx="1447798" cy="557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0EB5760-2782-471F-B17F-50FB8DA8117E}"/>
              </a:ext>
            </a:extLst>
          </p:cNvPr>
          <p:cNvCxnSpPr>
            <a:cxnSpLocks/>
          </p:cNvCxnSpPr>
          <p:nvPr/>
        </p:nvCxnSpPr>
        <p:spPr>
          <a:xfrm>
            <a:off x="15250650" y="4859557"/>
            <a:ext cx="90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C2BD2AD1-76CC-442C-8A73-CFDFD0CB090B}"/>
              </a:ext>
            </a:extLst>
          </p:cNvPr>
          <p:cNvGrpSpPr/>
          <p:nvPr/>
        </p:nvGrpSpPr>
        <p:grpSpPr>
          <a:xfrm>
            <a:off x="16591679" y="6536340"/>
            <a:ext cx="1241029" cy="738603"/>
            <a:chOff x="16617845" y="5648666"/>
            <a:chExt cx="1241029" cy="738603"/>
          </a:xfrm>
        </p:grpSpPr>
        <p:pic>
          <p:nvPicPr>
            <p:cNvPr id="61" name="Google Shape;616;p37">
              <a:extLst>
                <a:ext uri="{FF2B5EF4-FFF2-40B4-BE49-F238E27FC236}">
                  <a16:creationId xmlns:a16="http://schemas.microsoft.com/office/drawing/2014/main" id="{D7171B54-3AC5-4F06-99B4-F0E0B441FE3C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6617845" y="5803445"/>
              <a:ext cx="361250" cy="3708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" name="Google Shape;617;p37">
              <a:extLst>
                <a:ext uri="{FF2B5EF4-FFF2-40B4-BE49-F238E27FC236}">
                  <a16:creationId xmlns:a16="http://schemas.microsoft.com/office/drawing/2014/main" id="{950F0C6A-049A-46B3-B98D-FDF893E7A45B}"/>
                </a:ext>
              </a:extLst>
            </p:cNvPr>
            <p:cNvSpPr txBox="1"/>
            <p:nvPr/>
          </p:nvSpPr>
          <p:spPr>
            <a:xfrm>
              <a:off x="16819074" y="5648666"/>
              <a:ext cx="1039800" cy="7386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r>
                <a:rPr lang="fr" sz="1200" dirty="0">
                  <a:solidFill>
                    <a:srgbClr val="434343"/>
                  </a:solidFill>
                  <a:latin typeface="Avenir Next LT Pro Light" panose="020B0304020202020204" pitchFamily="34" charset="0"/>
                  <a:ea typeface="Calibri"/>
                  <a:cs typeface="Calibri"/>
                  <a:sym typeface="Calibri"/>
                </a:rPr>
                <a:t>Domaine </a:t>
              </a:r>
              <a:endParaRPr sz="1200" dirty="0">
                <a:solidFill>
                  <a:srgbClr val="434343"/>
                </a:solidFill>
                <a:latin typeface="Avenir Next LT Pro Light" panose="020B0304020202020204" pitchFamily="34" charset="0"/>
                <a:ea typeface="Calibri"/>
                <a:cs typeface="Calibri"/>
                <a:sym typeface="Calibri"/>
              </a:endParaRPr>
            </a:p>
            <a:p>
              <a:r>
                <a:rPr lang="fr" sz="1200" dirty="0">
                  <a:solidFill>
                    <a:srgbClr val="434343"/>
                  </a:solidFill>
                  <a:latin typeface="Avenir Next LT Pro Light" panose="020B0304020202020204" pitchFamily="34" charset="0"/>
                  <a:ea typeface="Calibri"/>
                  <a:cs typeface="Calibri"/>
                  <a:sym typeface="Calibri"/>
                </a:rPr>
                <a:t>d’activité</a:t>
              </a:r>
              <a:endParaRPr sz="1200" dirty="0">
                <a:solidFill>
                  <a:srgbClr val="434343"/>
                </a:solidFill>
                <a:latin typeface="Avenir Next LT Pro Light" panose="020B0304020202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8B0E4D18-46BF-4B04-A8B8-AB34400801B2}"/>
              </a:ext>
            </a:extLst>
          </p:cNvPr>
          <p:cNvGrpSpPr/>
          <p:nvPr/>
        </p:nvGrpSpPr>
        <p:grpSpPr>
          <a:xfrm>
            <a:off x="16591687" y="6085190"/>
            <a:ext cx="1241021" cy="738603"/>
            <a:chOff x="16617853" y="5197516"/>
            <a:chExt cx="1241021" cy="738603"/>
          </a:xfrm>
        </p:grpSpPr>
        <p:pic>
          <p:nvPicPr>
            <p:cNvPr id="59" name="Google Shape;614;p37">
              <a:extLst>
                <a:ext uri="{FF2B5EF4-FFF2-40B4-BE49-F238E27FC236}">
                  <a16:creationId xmlns:a16="http://schemas.microsoft.com/office/drawing/2014/main" id="{5695825E-72EF-4782-AB48-8BAE650A26C1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6617853" y="5381439"/>
              <a:ext cx="266194" cy="37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18;p37">
              <a:extLst>
                <a:ext uri="{FF2B5EF4-FFF2-40B4-BE49-F238E27FC236}">
                  <a16:creationId xmlns:a16="http://schemas.microsoft.com/office/drawing/2014/main" id="{20F88EAF-1987-4C4F-B661-E157C090A724}"/>
                </a:ext>
              </a:extLst>
            </p:cNvPr>
            <p:cNvSpPr txBox="1"/>
            <p:nvPr/>
          </p:nvSpPr>
          <p:spPr>
            <a:xfrm>
              <a:off x="16819074" y="5197516"/>
              <a:ext cx="1039800" cy="7386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r>
                <a:rPr lang="fr" sz="1200" dirty="0">
                  <a:solidFill>
                    <a:srgbClr val="434343"/>
                  </a:solidFill>
                  <a:latin typeface="Avenir Next LT Pro Light" panose="020B0304020202020204" pitchFamily="34" charset="0"/>
                  <a:ea typeface="Calibri"/>
                  <a:cs typeface="Calibri"/>
                  <a:sym typeface="Calibri"/>
                </a:rPr>
                <a:t>Forme Juridique</a:t>
              </a:r>
              <a:endParaRPr sz="1200" dirty="0">
                <a:solidFill>
                  <a:srgbClr val="434343"/>
                </a:solidFill>
                <a:latin typeface="Avenir Next LT Pro Light" panose="020B0304020202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D039454F-3465-4E57-BD49-61B380424397}"/>
              </a:ext>
            </a:extLst>
          </p:cNvPr>
          <p:cNvGrpSpPr/>
          <p:nvPr/>
        </p:nvGrpSpPr>
        <p:grpSpPr>
          <a:xfrm>
            <a:off x="16567936" y="5778439"/>
            <a:ext cx="1264772" cy="553937"/>
            <a:chOff x="16594102" y="4890765"/>
            <a:chExt cx="1264772" cy="553937"/>
          </a:xfrm>
        </p:grpSpPr>
        <p:pic>
          <p:nvPicPr>
            <p:cNvPr id="60" name="Google Shape;615;p37">
              <a:extLst>
                <a:ext uri="{FF2B5EF4-FFF2-40B4-BE49-F238E27FC236}">
                  <a16:creationId xmlns:a16="http://schemas.microsoft.com/office/drawing/2014/main" id="{11C12453-2E85-4EAF-9A9A-6700DD972E69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6594102" y="5005167"/>
              <a:ext cx="313700" cy="3250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619;p37">
              <a:extLst>
                <a:ext uri="{FF2B5EF4-FFF2-40B4-BE49-F238E27FC236}">
                  <a16:creationId xmlns:a16="http://schemas.microsoft.com/office/drawing/2014/main" id="{1B4AF647-5EA0-4C50-92A8-CFE50ABA38E4}"/>
                </a:ext>
              </a:extLst>
            </p:cNvPr>
            <p:cNvSpPr txBox="1"/>
            <p:nvPr/>
          </p:nvSpPr>
          <p:spPr>
            <a:xfrm>
              <a:off x="16819074" y="4890765"/>
              <a:ext cx="1039800" cy="553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r>
                <a:rPr lang="fr" sz="1200">
                  <a:solidFill>
                    <a:srgbClr val="434343"/>
                  </a:solidFill>
                  <a:latin typeface="Avenir Next LT Pro Light" panose="020B0304020202020204" pitchFamily="34" charset="0"/>
                  <a:ea typeface="Calibri"/>
                  <a:cs typeface="Calibri"/>
                  <a:sym typeface="Calibri"/>
                </a:rPr>
                <a:t>Pays</a:t>
              </a:r>
              <a:endParaRPr sz="1200">
                <a:solidFill>
                  <a:srgbClr val="434343"/>
                </a:solidFill>
                <a:latin typeface="Avenir Next LT Pro Light" panose="020B0304020202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36639D87-6E77-4623-81A3-00161ADB30FA}"/>
              </a:ext>
            </a:extLst>
          </p:cNvPr>
          <p:cNvSpPr/>
          <p:nvPr/>
        </p:nvSpPr>
        <p:spPr>
          <a:xfrm>
            <a:off x="16383000" y="5841680"/>
            <a:ext cx="1401000" cy="1433262"/>
          </a:xfrm>
          <a:prstGeom prst="roundRect">
            <a:avLst/>
          </a:prstGeom>
          <a:noFill/>
          <a:ln>
            <a:solidFill>
              <a:srgbClr val="010035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54F0A8C1-0569-43C1-BA3A-85BDD3088425}"/>
              </a:ext>
            </a:extLst>
          </p:cNvPr>
          <p:cNvCxnSpPr>
            <a:cxnSpLocks/>
          </p:cNvCxnSpPr>
          <p:nvPr/>
        </p:nvCxnSpPr>
        <p:spPr>
          <a:xfrm>
            <a:off x="14249400" y="5356322"/>
            <a:ext cx="0" cy="972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30E952F3-99CA-402C-A12C-4A4992E8A853}"/>
              </a:ext>
            </a:extLst>
          </p:cNvPr>
          <p:cNvGrpSpPr/>
          <p:nvPr/>
        </p:nvGrpSpPr>
        <p:grpSpPr>
          <a:xfrm>
            <a:off x="13736500" y="6429820"/>
            <a:ext cx="1009142" cy="1209187"/>
            <a:chOff x="13736500" y="6429820"/>
            <a:chExt cx="1009142" cy="1209187"/>
          </a:xfrm>
        </p:grpSpPr>
        <p:pic>
          <p:nvPicPr>
            <p:cNvPr id="81" name="Google Shape;620;p37">
              <a:extLst>
                <a:ext uri="{FF2B5EF4-FFF2-40B4-BE49-F238E27FC236}">
                  <a16:creationId xmlns:a16="http://schemas.microsoft.com/office/drawing/2014/main" id="{20ADA9C9-D149-4FA4-B89B-49DCF7EE0287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3736500" y="6429820"/>
              <a:ext cx="826172" cy="75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621;p37">
              <a:extLst>
                <a:ext uri="{FF2B5EF4-FFF2-40B4-BE49-F238E27FC236}">
                  <a16:creationId xmlns:a16="http://schemas.microsoft.com/office/drawing/2014/main" id="{0CF56FBB-E5B8-480E-8D6F-1B9F94D6E8F3}"/>
                </a:ext>
              </a:extLst>
            </p:cNvPr>
            <p:cNvSpPr txBox="1"/>
            <p:nvPr/>
          </p:nvSpPr>
          <p:spPr>
            <a:xfrm>
              <a:off x="13829442" y="7085070"/>
              <a:ext cx="916200" cy="553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r>
                <a:rPr lang="fr" sz="1200" dirty="0">
                  <a:solidFill>
                    <a:srgbClr val="434343"/>
                  </a:solidFill>
                  <a:latin typeface="Avenir Next LT Pro Light" panose="020B0304020202020204" pitchFamily="34" charset="0"/>
                  <a:ea typeface="Calibri"/>
                  <a:cs typeface="Calibri"/>
                  <a:sym typeface="Calibri"/>
                </a:rPr>
                <a:t>Détails</a:t>
              </a:r>
              <a:endParaRPr sz="1200" dirty="0">
                <a:solidFill>
                  <a:srgbClr val="434343"/>
                </a:solidFill>
                <a:latin typeface="Avenir Next LT Pro Light" panose="020B0304020202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roupe 91">
            <a:extLst>
              <a:ext uri="{FF2B5EF4-FFF2-40B4-BE49-F238E27FC236}">
                <a16:creationId xmlns:a16="http://schemas.microsoft.com/office/drawing/2014/main" id="{03A87472-ECD8-4B9F-810D-8F60BC95033D}"/>
              </a:ext>
            </a:extLst>
          </p:cNvPr>
          <p:cNvGrpSpPr/>
          <p:nvPr/>
        </p:nvGrpSpPr>
        <p:grpSpPr>
          <a:xfrm>
            <a:off x="14158198" y="8110522"/>
            <a:ext cx="1630800" cy="1317786"/>
            <a:chOff x="14158198" y="8110522"/>
            <a:chExt cx="1630800" cy="1317786"/>
          </a:xfrm>
        </p:grpSpPr>
        <p:pic>
          <p:nvPicPr>
            <p:cNvPr id="83" name="Google Shape;622;p37">
              <a:extLst>
                <a:ext uri="{FF2B5EF4-FFF2-40B4-BE49-F238E27FC236}">
                  <a16:creationId xmlns:a16="http://schemas.microsoft.com/office/drawing/2014/main" id="{66A9A0AC-F707-45C1-B49B-94A7C3DA5E09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542050" y="8110522"/>
              <a:ext cx="708600" cy="9020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Google Shape;624;p37">
              <a:extLst>
                <a:ext uri="{FF2B5EF4-FFF2-40B4-BE49-F238E27FC236}">
                  <a16:creationId xmlns:a16="http://schemas.microsoft.com/office/drawing/2014/main" id="{BD80144D-256A-41AA-90EC-ED4B5620BE0A}"/>
                </a:ext>
              </a:extLst>
            </p:cNvPr>
            <p:cNvSpPr txBox="1"/>
            <p:nvPr/>
          </p:nvSpPr>
          <p:spPr>
            <a:xfrm>
              <a:off x="14158198" y="8874371"/>
              <a:ext cx="1630800" cy="553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r>
                <a:rPr lang="fr" sz="1200">
                  <a:solidFill>
                    <a:srgbClr val="434343"/>
                  </a:solidFill>
                  <a:latin typeface="Avenir Next LT Pro Light" panose="020B0304020202020204" pitchFamily="34" charset="0"/>
                  <a:ea typeface="Calibri"/>
                  <a:cs typeface="Calibri"/>
                  <a:sym typeface="Calibri"/>
                </a:rPr>
                <a:t>Liste Bénéficiaires</a:t>
              </a:r>
              <a:endParaRPr sz="1200">
                <a:solidFill>
                  <a:srgbClr val="434343"/>
                </a:solidFill>
                <a:latin typeface="Avenir Next LT Pro Light" panose="020B0304020202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D6DCED4A-4A43-4EA3-B31E-FE9C7CC56CF4}"/>
              </a:ext>
            </a:extLst>
          </p:cNvPr>
          <p:cNvGrpSpPr/>
          <p:nvPr/>
        </p:nvGrpSpPr>
        <p:grpSpPr>
          <a:xfrm>
            <a:off x="12930050" y="8123420"/>
            <a:ext cx="1401000" cy="1404786"/>
            <a:chOff x="12930050" y="8123420"/>
            <a:chExt cx="1401000" cy="1404786"/>
          </a:xfrm>
        </p:grpSpPr>
        <p:pic>
          <p:nvPicPr>
            <p:cNvPr id="84" name="Google Shape;623;p37">
              <a:extLst>
                <a:ext uri="{FF2B5EF4-FFF2-40B4-BE49-F238E27FC236}">
                  <a16:creationId xmlns:a16="http://schemas.microsoft.com/office/drawing/2014/main" id="{5BFBDA7E-56B8-4F2A-B08C-4E9CDF4ADA2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3266301" y="8123420"/>
              <a:ext cx="662550" cy="61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625;p37">
              <a:extLst>
                <a:ext uri="{FF2B5EF4-FFF2-40B4-BE49-F238E27FC236}">
                  <a16:creationId xmlns:a16="http://schemas.microsoft.com/office/drawing/2014/main" id="{3F2D4DF0-57B6-4212-85D2-7F6E0CA1B1A1}"/>
                </a:ext>
              </a:extLst>
            </p:cNvPr>
            <p:cNvSpPr txBox="1"/>
            <p:nvPr/>
          </p:nvSpPr>
          <p:spPr>
            <a:xfrm>
              <a:off x="12930050" y="8604937"/>
              <a:ext cx="1401000" cy="9232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r>
                <a:rPr lang="fr" sz="1200" dirty="0">
                  <a:solidFill>
                    <a:srgbClr val="434343"/>
                  </a:solidFill>
                  <a:latin typeface="Avenir Next LT Pro Light" panose="020B0304020202020204" pitchFamily="34" charset="0"/>
                  <a:ea typeface="Calibri"/>
                  <a:cs typeface="Calibri"/>
                  <a:sym typeface="Calibri"/>
                </a:rPr>
                <a:t>Liste Dirigeants</a:t>
              </a:r>
              <a:endParaRPr sz="1200" dirty="0">
                <a:solidFill>
                  <a:srgbClr val="434343"/>
                </a:solidFill>
                <a:latin typeface="Avenir Next LT Pro Light" panose="020B0304020202020204" pitchFamily="34" charset="0"/>
                <a:ea typeface="Calibri"/>
                <a:cs typeface="Calibri"/>
                <a:sym typeface="Calibri"/>
              </a:endParaRPr>
            </a:p>
            <a:p>
              <a:endParaRPr sz="1200" dirty="0">
                <a:solidFill>
                  <a:srgbClr val="434343"/>
                </a:solidFill>
                <a:latin typeface="Avenir Next LT Pro Light" panose="020B0304020202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8" name="Google Shape;627;p37">
            <a:extLst>
              <a:ext uri="{FF2B5EF4-FFF2-40B4-BE49-F238E27FC236}">
                <a16:creationId xmlns:a16="http://schemas.microsoft.com/office/drawing/2014/main" id="{A0FF4A31-5568-4C3F-92BE-B3CB7EE076E9}"/>
              </a:ext>
            </a:extLst>
          </p:cNvPr>
          <p:cNvCxnSpPr/>
          <p:nvPr/>
        </p:nvCxnSpPr>
        <p:spPr>
          <a:xfrm flipH="1">
            <a:off x="13855074" y="7567270"/>
            <a:ext cx="330600" cy="4470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9" name="Google Shape;628;p37">
            <a:extLst>
              <a:ext uri="{FF2B5EF4-FFF2-40B4-BE49-F238E27FC236}">
                <a16:creationId xmlns:a16="http://schemas.microsoft.com/office/drawing/2014/main" id="{212DE7E8-7A80-4777-BF78-48CC694632C5}"/>
              </a:ext>
            </a:extLst>
          </p:cNvPr>
          <p:cNvCxnSpPr/>
          <p:nvPr/>
        </p:nvCxnSpPr>
        <p:spPr>
          <a:xfrm>
            <a:off x="14331074" y="7546070"/>
            <a:ext cx="256800" cy="4674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C616568D-DBBC-4D46-871E-9008FC10956C}"/>
              </a:ext>
            </a:extLst>
          </p:cNvPr>
          <p:cNvSpPr/>
          <p:nvPr/>
        </p:nvSpPr>
        <p:spPr>
          <a:xfrm>
            <a:off x="16916400" y="9867900"/>
            <a:ext cx="838200" cy="38100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362BD6B-8E5F-4C48-8643-5A76F985FE1D}"/>
              </a:ext>
            </a:extLst>
          </p:cNvPr>
          <p:cNvSpPr/>
          <p:nvPr/>
        </p:nvSpPr>
        <p:spPr>
          <a:xfrm>
            <a:off x="17140671" y="9898618"/>
            <a:ext cx="448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57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33</a:t>
            </a:r>
            <a:endParaRPr lang="fr-F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9" name="Zoom de section 18">
                <a:extLst>
                  <a:ext uri="{FF2B5EF4-FFF2-40B4-BE49-F238E27FC236}">
                    <a16:creationId xmlns:a16="http://schemas.microsoft.com/office/drawing/2014/main" id="{E19F2C23-433B-4C5F-97F5-1E653FE358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3129304"/>
                  </p:ext>
                </p:extLst>
              </p:nvPr>
            </p:nvGraphicFramePr>
            <p:xfrm>
              <a:off x="16198985" y="4145349"/>
              <a:ext cx="1797969" cy="1386699"/>
            </p:xfrm>
            <a:graphic>
              <a:graphicData uri="http://schemas.microsoft.com/office/powerpoint/2016/sectionzoom">
                <psez:sectionZm>
                  <psez:sectionZmObj sectionId="{9B735482-3EE6-4AFC-83D8-1AFAF5EA50FE}">
                    <psez:zmPr id="{D7C276E2-D49A-42A5-ADD8-B5E71385B053}" transitionDur="175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97969" cy="13866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9" name="Zoom de section 18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E19F2C23-433B-4C5F-97F5-1E653FE358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198985" y="4145349"/>
                <a:ext cx="1797969" cy="13866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D2D6AA30-9535-4325-BD0A-E5D5CF529C06}"/>
              </a:ext>
            </a:extLst>
          </p:cNvPr>
          <p:cNvCxnSpPr>
            <a:cxnSpLocks/>
          </p:cNvCxnSpPr>
          <p:nvPr/>
        </p:nvCxnSpPr>
        <p:spPr>
          <a:xfrm>
            <a:off x="12344400" y="4838700"/>
            <a:ext cx="72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5" name="Zoom de section 74">
                <a:extLst>
                  <a:ext uri="{FF2B5EF4-FFF2-40B4-BE49-F238E27FC236}">
                    <a16:creationId xmlns:a16="http://schemas.microsoft.com/office/drawing/2014/main" id="{6D9DF3E0-F6EF-44F6-A427-A250C9ECBD9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106400" y="4145350"/>
              <a:ext cx="2465242" cy="1386699"/>
            </p:xfrm>
            <a:graphic>
              <a:graphicData uri="http://schemas.microsoft.com/office/powerpoint/2016/sectionzoom">
                <psez:sectionZm>
                  <psez:sectionZmObj sectionId="{6BB6CF74-C16A-4F8B-9AD7-E866D85C9344}">
                    <psez:zmPr id="{1B8F7350-7072-430A-8D48-08AEC579A852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5242" cy="13866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5" name="Zoom de section 74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6D9DF3E0-F6EF-44F6-A427-A250C9ECBD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106400" y="4145350"/>
                <a:ext cx="2465242" cy="13866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76" name="Google Shape;597;p37">
            <a:extLst>
              <a:ext uri="{FF2B5EF4-FFF2-40B4-BE49-F238E27FC236}">
                <a16:creationId xmlns:a16="http://schemas.microsoft.com/office/drawing/2014/main" id="{B221BD7D-0F1C-4895-95C1-1370AB0A5D8C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9305718" y="6581173"/>
            <a:ext cx="524600" cy="55306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595;p37">
            <a:extLst>
              <a:ext uri="{FF2B5EF4-FFF2-40B4-BE49-F238E27FC236}">
                <a16:creationId xmlns:a16="http://schemas.microsoft.com/office/drawing/2014/main" id="{E41E80BD-5752-44EF-8AEB-242770A91FB0}"/>
              </a:ext>
            </a:extLst>
          </p:cNvPr>
          <p:cNvSpPr txBox="1"/>
          <p:nvPr/>
        </p:nvSpPr>
        <p:spPr>
          <a:xfrm>
            <a:off x="9774618" y="6529681"/>
            <a:ext cx="2998906" cy="70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434343"/>
                </a:solidFill>
                <a:latin typeface="Avenir Next LT Pro Light" panose="020B0304020202020204" pitchFamily="34" charset="0"/>
                <a:ea typeface="Calibri"/>
                <a:cs typeface="Calibri"/>
              </a:defRPr>
            </a:lvl1pPr>
          </a:lstStyle>
          <a:p>
            <a:r>
              <a:rPr lang="fr" dirty="0">
                <a:sym typeface="Calibri"/>
              </a:rPr>
              <a:t>Recherche avancée</a:t>
            </a:r>
            <a:endParaRPr dirty="0">
              <a:sym typeface="Calibri"/>
            </a:endParaRPr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6EC9B575-8E70-48FD-9774-A838921999AC}"/>
              </a:ext>
            </a:extLst>
          </p:cNvPr>
          <p:cNvGrpSpPr/>
          <p:nvPr/>
        </p:nvGrpSpPr>
        <p:grpSpPr>
          <a:xfrm>
            <a:off x="10256276" y="7754683"/>
            <a:ext cx="1182625" cy="738603"/>
            <a:chOff x="9691252" y="5910706"/>
            <a:chExt cx="1182625" cy="738603"/>
          </a:xfrm>
        </p:grpSpPr>
        <p:sp>
          <p:nvSpPr>
            <p:cNvPr id="79" name="Google Shape;582;p37">
              <a:extLst>
                <a:ext uri="{FF2B5EF4-FFF2-40B4-BE49-F238E27FC236}">
                  <a16:creationId xmlns:a16="http://schemas.microsoft.com/office/drawing/2014/main" id="{824EF974-648D-440E-8627-64137FB814B1}"/>
                </a:ext>
              </a:extLst>
            </p:cNvPr>
            <p:cNvSpPr txBox="1"/>
            <p:nvPr/>
          </p:nvSpPr>
          <p:spPr>
            <a:xfrm>
              <a:off x="9691252" y="5910706"/>
              <a:ext cx="1182625" cy="7386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r>
                <a:rPr lang="fr" sz="1200" dirty="0">
                  <a:solidFill>
                    <a:srgbClr val="434343"/>
                  </a:solidFill>
                  <a:latin typeface="Avenir Next LT Pro Light" panose="020B0304020202020204" pitchFamily="34" charset="0"/>
                  <a:ea typeface="Calibri"/>
                  <a:cs typeface="Calibri"/>
                  <a:sym typeface="Calibri"/>
                </a:rPr>
                <a:t>Âge</a:t>
              </a:r>
              <a:endParaRPr sz="1200" dirty="0">
                <a:solidFill>
                  <a:srgbClr val="434343"/>
                </a:solidFill>
                <a:latin typeface="Avenir Next LT Pro Light" panose="020B0304020202020204" pitchFamily="34" charset="0"/>
                <a:ea typeface="Calibri"/>
                <a:cs typeface="Calibri"/>
                <a:sym typeface="Calibri"/>
              </a:endParaRPr>
            </a:p>
            <a:p>
              <a:r>
                <a:rPr lang="fr" sz="1200" dirty="0">
                  <a:solidFill>
                    <a:srgbClr val="434343"/>
                  </a:solidFill>
                  <a:latin typeface="Avenir Next LT Pro Light" panose="020B0304020202020204" pitchFamily="34" charset="0"/>
                  <a:ea typeface="Calibri"/>
                  <a:cs typeface="Calibri"/>
                  <a:sym typeface="Calibri"/>
                </a:rPr>
                <a:t>Bénéficiaire</a:t>
              </a:r>
              <a:endParaRPr sz="1200" dirty="0">
                <a:solidFill>
                  <a:srgbClr val="434343"/>
                </a:solidFill>
                <a:latin typeface="Avenir Next LT Pro Light" panose="020B0304020202020204" pitchFamily="34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0" name="Google Shape;606;p37">
              <a:extLst>
                <a:ext uri="{FF2B5EF4-FFF2-40B4-BE49-F238E27FC236}">
                  <a16:creationId xmlns:a16="http://schemas.microsoft.com/office/drawing/2014/main" id="{78B5034F-D477-41B6-9AF4-C5417F822D83}"/>
                </a:ext>
              </a:extLst>
            </p:cNvPr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10261529" y="5926055"/>
              <a:ext cx="361250" cy="334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54E3E2B3-9F11-4A8D-B085-B64771FB8A03}"/>
              </a:ext>
            </a:extLst>
          </p:cNvPr>
          <p:cNvGrpSpPr/>
          <p:nvPr/>
        </p:nvGrpSpPr>
        <p:grpSpPr>
          <a:xfrm>
            <a:off x="9826223" y="7202601"/>
            <a:ext cx="1231773" cy="738603"/>
            <a:chOff x="9998355" y="5248806"/>
            <a:chExt cx="1231773" cy="738603"/>
          </a:xfrm>
        </p:grpSpPr>
        <p:pic>
          <p:nvPicPr>
            <p:cNvPr id="93" name="Google Shape;608;p37">
              <a:extLst>
                <a:ext uri="{FF2B5EF4-FFF2-40B4-BE49-F238E27FC236}">
                  <a16:creationId xmlns:a16="http://schemas.microsoft.com/office/drawing/2014/main" id="{41E7AAAB-3836-4C47-9B22-D5AEB47E94AA}"/>
                </a:ext>
              </a:extLst>
            </p:cNvPr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9998355" y="5425055"/>
              <a:ext cx="361250" cy="36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610;p37">
              <a:extLst>
                <a:ext uri="{FF2B5EF4-FFF2-40B4-BE49-F238E27FC236}">
                  <a16:creationId xmlns:a16="http://schemas.microsoft.com/office/drawing/2014/main" id="{1661E7DD-9873-484A-8672-A9E743B0FC6A}"/>
                </a:ext>
              </a:extLst>
            </p:cNvPr>
            <p:cNvSpPr txBox="1"/>
            <p:nvPr/>
          </p:nvSpPr>
          <p:spPr>
            <a:xfrm>
              <a:off x="10224528" y="5248806"/>
              <a:ext cx="1005600" cy="7386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r>
                <a:rPr lang="fr" sz="1200" dirty="0">
                  <a:solidFill>
                    <a:srgbClr val="434343"/>
                  </a:solidFill>
                  <a:latin typeface="Avenir Next LT Pro Light" panose="020B0304020202020204" pitchFamily="34" charset="0"/>
                  <a:ea typeface="Calibri"/>
                  <a:cs typeface="Calibri"/>
                  <a:sym typeface="Calibri"/>
                </a:rPr>
                <a:t>Chiffre </a:t>
              </a:r>
              <a:endParaRPr sz="1200" dirty="0">
                <a:solidFill>
                  <a:srgbClr val="434343"/>
                </a:solidFill>
                <a:latin typeface="Avenir Next LT Pro Light" panose="020B0304020202020204" pitchFamily="34" charset="0"/>
                <a:ea typeface="Calibri"/>
                <a:cs typeface="Calibri"/>
                <a:sym typeface="Calibri"/>
              </a:endParaRPr>
            </a:p>
            <a:p>
              <a:r>
                <a:rPr lang="fr" sz="1200" dirty="0">
                  <a:solidFill>
                    <a:srgbClr val="434343"/>
                  </a:solidFill>
                  <a:latin typeface="Avenir Next LT Pro Light" panose="020B0304020202020204" pitchFamily="34" charset="0"/>
                  <a:ea typeface="Calibri"/>
                  <a:cs typeface="Calibri"/>
                  <a:sym typeface="Calibri"/>
                </a:rPr>
                <a:t>d’affaires</a:t>
              </a:r>
              <a:endParaRPr sz="1200" dirty="0">
                <a:solidFill>
                  <a:srgbClr val="434343"/>
                </a:solidFill>
                <a:latin typeface="Avenir Next LT Pro Light" panose="020B0304020202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F86EDF1A-77C4-4768-B945-9897A256B77C}"/>
              </a:ext>
            </a:extLst>
          </p:cNvPr>
          <p:cNvGrpSpPr/>
          <p:nvPr/>
        </p:nvGrpSpPr>
        <p:grpSpPr>
          <a:xfrm>
            <a:off x="9601200" y="7937432"/>
            <a:ext cx="1144800" cy="787468"/>
            <a:chOff x="10617128" y="5874974"/>
            <a:chExt cx="1144800" cy="787468"/>
          </a:xfrm>
        </p:grpSpPr>
        <p:pic>
          <p:nvPicPr>
            <p:cNvPr id="96" name="Google Shape;605;p37">
              <a:extLst>
                <a:ext uri="{FF2B5EF4-FFF2-40B4-BE49-F238E27FC236}">
                  <a16:creationId xmlns:a16="http://schemas.microsoft.com/office/drawing/2014/main" id="{7F490ED5-368B-4227-9DC3-818309FC0FBB}"/>
                </a:ext>
              </a:extLst>
            </p:cNvPr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10971407" y="5874974"/>
              <a:ext cx="361250" cy="4369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611;p37">
              <a:extLst>
                <a:ext uri="{FF2B5EF4-FFF2-40B4-BE49-F238E27FC236}">
                  <a16:creationId xmlns:a16="http://schemas.microsoft.com/office/drawing/2014/main" id="{A591886D-5542-42AD-BDFA-D07E98528773}"/>
                </a:ext>
              </a:extLst>
            </p:cNvPr>
            <p:cNvSpPr txBox="1"/>
            <p:nvPr/>
          </p:nvSpPr>
          <p:spPr>
            <a:xfrm>
              <a:off x="10617128" y="6108505"/>
              <a:ext cx="1144800" cy="553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r>
                <a:rPr lang="fr" sz="1200" dirty="0">
                  <a:solidFill>
                    <a:srgbClr val="434343"/>
                  </a:solidFill>
                  <a:latin typeface="Avenir Next LT Pro Light" panose="020B0304020202020204" pitchFamily="34" charset="0"/>
                  <a:ea typeface="Calibri"/>
                  <a:cs typeface="Calibri"/>
                  <a:sym typeface="Calibri"/>
                </a:rPr>
                <a:t>Nationalité</a:t>
              </a:r>
              <a:endParaRPr sz="1200" dirty="0">
                <a:solidFill>
                  <a:srgbClr val="434343"/>
                </a:solidFill>
                <a:latin typeface="Avenir Next LT Pro Light" panose="020B0304020202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671C749E-FB76-4027-8923-58AF7F3418D6}"/>
              </a:ext>
            </a:extLst>
          </p:cNvPr>
          <p:cNvGrpSpPr/>
          <p:nvPr/>
        </p:nvGrpSpPr>
        <p:grpSpPr>
          <a:xfrm>
            <a:off x="11226680" y="7176673"/>
            <a:ext cx="1319324" cy="738603"/>
            <a:chOff x="11339704" y="5248806"/>
            <a:chExt cx="1319324" cy="738603"/>
          </a:xfrm>
        </p:grpSpPr>
        <p:pic>
          <p:nvPicPr>
            <p:cNvPr id="99" name="Google Shape;609;p37">
              <a:extLst>
                <a:ext uri="{FF2B5EF4-FFF2-40B4-BE49-F238E27FC236}">
                  <a16:creationId xmlns:a16="http://schemas.microsoft.com/office/drawing/2014/main" id="{29D51A88-6AF6-4666-82E9-E01D52F23D3A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339704" y="5373967"/>
              <a:ext cx="439800" cy="451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612;p37">
              <a:extLst>
                <a:ext uri="{FF2B5EF4-FFF2-40B4-BE49-F238E27FC236}">
                  <a16:creationId xmlns:a16="http://schemas.microsoft.com/office/drawing/2014/main" id="{AF59CD8E-21C4-49F6-8724-E847325D98DE}"/>
                </a:ext>
              </a:extLst>
            </p:cNvPr>
            <p:cNvSpPr txBox="1"/>
            <p:nvPr/>
          </p:nvSpPr>
          <p:spPr>
            <a:xfrm>
              <a:off x="11619228" y="5248806"/>
              <a:ext cx="1039800" cy="7386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r>
                <a:rPr lang="fr" sz="1200" dirty="0">
                  <a:solidFill>
                    <a:srgbClr val="434343"/>
                  </a:solidFill>
                  <a:latin typeface="Avenir Next LT Pro Light" panose="020B0304020202020204" pitchFamily="34" charset="0"/>
                  <a:ea typeface="Calibri"/>
                  <a:cs typeface="Calibri"/>
                  <a:sym typeface="Calibri"/>
                </a:rPr>
                <a:t>Domaine </a:t>
              </a:r>
              <a:endParaRPr sz="1200" dirty="0">
                <a:solidFill>
                  <a:srgbClr val="434343"/>
                </a:solidFill>
                <a:latin typeface="Avenir Next LT Pro Light" panose="020B0304020202020204" pitchFamily="34" charset="0"/>
                <a:ea typeface="Calibri"/>
                <a:cs typeface="Calibri"/>
                <a:sym typeface="Calibri"/>
              </a:endParaRPr>
            </a:p>
            <a:p>
              <a:r>
                <a:rPr lang="fr" sz="1200" dirty="0">
                  <a:solidFill>
                    <a:srgbClr val="434343"/>
                  </a:solidFill>
                  <a:latin typeface="Avenir Next LT Pro Light" panose="020B0304020202020204" pitchFamily="34" charset="0"/>
                  <a:ea typeface="Calibri"/>
                  <a:cs typeface="Calibri"/>
                  <a:sym typeface="Calibri"/>
                </a:rPr>
                <a:t>d’activité</a:t>
              </a:r>
              <a:endParaRPr sz="1200" dirty="0">
                <a:solidFill>
                  <a:srgbClr val="434343"/>
                </a:solidFill>
                <a:latin typeface="Avenir Next LT Pro Light" panose="020B0304020202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72F7C13F-3AD2-45A2-A0FF-015F582627C9}"/>
              </a:ext>
            </a:extLst>
          </p:cNvPr>
          <p:cNvGrpSpPr/>
          <p:nvPr/>
        </p:nvGrpSpPr>
        <p:grpSpPr>
          <a:xfrm>
            <a:off x="11247338" y="7858954"/>
            <a:ext cx="1370803" cy="773767"/>
            <a:chOff x="11461275" y="5888675"/>
            <a:chExt cx="1370803" cy="773767"/>
          </a:xfrm>
        </p:grpSpPr>
        <p:pic>
          <p:nvPicPr>
            <p:cNvPr id="102" name="Google Shape;607;p37">
              <a:extLst>
                <a:ext uri="{FF2B5EF4-FFF2-40B4-BE49-F238E27FC236}">
                  <a16:creationId xmlns:a16="http://schemas.microsoft.com/office/drawing/2014/main" id="{A917D46F-88DA-4DF0-9F7E-A7267CCF0897}"/>
                </a:ext>
              </a:extLst>
            </p:cNvPr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11790955" y="5888675"/>
              <a:ext cx="461150" cy="4676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613;p37">
              <a:extLst>
                <a:ext uri="{FF2B5EF4-FFF2-40B4-BE49-F238E27FC236}">
                  <a16:creationId xmlns:a16="http://schemas.microsoft.com/office/drawing/2014/main" id="{39DD7417-31FE-4C35-8C51-8DB5FB868A7B}"/>
                </a:ext>
              </a:extLst>
            </p:cNvPr>
            <p:cNvSpPr txBox="1"/>
            <p:nvPr/>
          </p:nvSpPr>
          <p:spPr>
            <a:xfrm>
              <a:off x="11461275" y="6108505"/>
              <a:ext cx="1370803" cy="553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r>
                <a:rPr lang="fr" sz="1200" dirty="0">
                  <a:solidFill>
                    <a:srgbClr val="434343"/>
                  </a:solidFill>
                  <a:latin typeface="Avenir Next LT Pro Light" panose="020B0304020202020204" pitchFamily="34" charset="0"/>
                  <a:ea typeface="Calibri"/>
                  <a:cs typeface="Calibri"/>
                  <a:sym typeface="Calibri"/>
                </a:rPr>
                <a:t>Capital social</a:t>
              </a:r>
              <a:endParaRPr sz="1200" dirty="0">
                <a:solidFill>
                  <a:srgbClr val="434343"/>
                </a:solidFill>
                <a:latin typeface="Avenir Next LT Pro Light" panose="020B0304020202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Rectangle : coins arrondis 103">
            <a:extLst>
              <a:ext uri="{FF2B5EF4-FFF2-40B4-BE49-F238E27FC236}">
                <a16:creationId xmlns:a16="http://schemas.microsoft.com/office/drawing/2014/main" id="{C47C56D7-3133-406D-9E5C-CA1AA0A5DAA8}"/>
              </a:ext>
            </a:extLst>
          </p:cNvPr>
          <p:cNvSpPr/>
          <p:nvPr/>
        </p:nvSpPr>
        <p:spPr>
          <a:xfrm>
            <a:off x="9727138" y="7210439"/>
            <a:ext cx="2763600" cy="1514456"/>
          </a:xfrm>
          <a:prstGeom prst="roundRect">
            <a:avLst/>
          </a:prstGeom>
          <a:noFill/>
          <a:ln>
            <a:solidFill>
              <a:srgbClr val="010035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5" name="Zoom de section 104">
                <a:extLst>
                  <a:ext uri="{FF2B5EF4-FFF2-40B4-BE49-F238E27FC236}">
                    <a16:creationId xmlns:a16="http://schemas.microsoft.com/office/drawing/2014/main" id="{51941B53-B505-4DE1-B8A3-677BCFA29ED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97159" y="4896548"/>
              <a:ext cx="2741958" cy="1542352"/>
            </p:xfrm>
            <a:graphic>
              <a:graphicData uri="http://schemas.microsoft.com/office/powerpoint/2016/sectionzoom">
                <psez:sectionZm>
                  <psez:sectionZmObj sectionId="{C8BACDE9-8C77-4700-9D59-06CD2E4B5745}">
                    <psez:zmPr id="{A157224A-E1CF-43B1-93BA-69E7CA2EE548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41958" cy="15423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381000" dist="50800" dir="5400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5" name="Zoom de section 104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51941B53-B505-4DE1-B8A3-677BCFA29E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497159" y="4896548"/>
                <a:ext cx="2741958" cy="15423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381000" dist="50800" dir="5400000" algn="ctr" rotWithShape="0">
                  <a:srgbClr val="000000">
                    <a:alpha val="43137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6" name="Zoom de section 105">
                <a:extLst>
                  <a:ext uri="{FF2B5EF4-FFF2-40B4-BE49-F238E27FC236}">
                    <a16:creationId xmlns:a16="http://schemas.microsoft.com/office/drawing/2014/main" id="{B53584EF-0FCB-42C4-A756-280E81D4CDC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97159" y="2801178"/>
              <a:ext cx="2741957" cy="1542351"/>
            </p:xfrm>
            <a:graphic>
              <a:graphicData uri="http://schemas.microsoft.com/office/powerpoint/2016/sectionzoom">
                <psez:sectionZm>
                  <psez:sectionZmObj sectionId="{DC3CD38D-2333-44B9-8E34-906BC6CAC842}">
                    <psez:zmPr id="{1981F1CC-28FA-4F7C-BD61-A39A779C62D7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41957" cy="15423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381000" dist="50800" dir="5400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6" name="Zoom de section 105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B53584EF-0FCB-42C4-A756-280E81D4CD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497159" y="2801178"/>
                <a:ext cx="2741957" cy="15423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381000" dist="50800" dir="5400000" algn="ctr" rotWithShape="0">
                  <a:srgbClr val="000000">
                    <a:alpha val="43137"/>
                  </a:srgbClr>
                </a:outerShdw>
              </a:effectLst>
            </p:spPr>
          </p:pic>
        </mc:Fallback>
      </mc:AlternateContent>
      <p:pic>
        <p:nvPicPr>
          <p:cNvPr id="107" name="Google Shape;596;p37">
            <a:extLst>
              <a:ext uri="{FF2B5EF4-FFF2-40B4-BE49-F238E27FC236}">
                <a16:creationId xmlns:a16="http://schemas.microsoft.com/office/drawing/2014/main" id="{465FBFB2-4BAB-40F6-B3C9-0375179DF838}"/>
              </a:ext>
            </a:extLst>
          </p:cNvPr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163665" y="4410757"/>
            <a:ext cx="524586" cy="4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594;p37">
            <a:extLst>
              <a:ext uri="{FF2B5EF4-FFF2-40B4-BE49-F238E27FC236}">
                <a16:creationId xmlns:a16="http://schemas.microsoft.com/office/drawing/2014/main" id="{6E830929-2246-4AFA-8DBA-5C8AA4CB7586}"/>
              </a:ext>
            </a:extLst>
          </p:cNvPr>
          <p:cNvSpPr txBox="1"/>
          <p:nvPr/>
        </p:nvSpPr>
        <p:spPr>
          <a:xfrm>
            <a:off x="9702151" y="4220509"/>
            <a:ext cx="2776906" cy="70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434343"/>
                </a:solidFill>
                <a:latin typeface="Avenir Next LT Pro Light" panose="020B0304020202020204" pitchFamily="34" charset="0"/>
                <a:ea typeface="Calibri"/>
                <a:cs typeface="Calibri"/>
              </a:defRPr>
            </a:lvl1pPr>
          </a:lstStyle>
          <a:p>
            <a:r>
              <a:rPr lang="fr" dirty="0">
                <a:sym typeface="Calibri"/>
              </a:rPr>
              <a:t>Recherche simple</a:t>
            </a:r>
            <a:endParaRPr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133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jjj">
            <a:extLst>
              <a:ext uri="{FF2B5EF4-FFF2-40B4-BE49-F238E27FC236}">
                <a16:creationId xmlns:a16="http://schemas.microsoft.com/office/drawing/2014/main" id="{AD5D8E01-776C-4393-A1FA-CFAB3C4574E0}"/>
              </a:ext>
            </a:extLst>
          </p:cNvPr>
          <p:cNvGrpSpPr/>
          <p:nvPr/>
        </p:nvGrpSpPr>
        <p:grpSpPr>
          <a:xfrm>
            <a:off x="2590800" y="3260545"/>
            <a:ext cx="2608577" cy="2484746"/>
            <a:chOff x="5140660" y="2573998"/>
            <a:chExt cx="6134100" cy="6134100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D1ECA7FB-2AF0-4881-AAE1-8789E1849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0660" y="2573998"/>
              <a:ext cx="6134100" cy="61341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Google Shape;290;p23">
              <a:extLst>
                <a:ext uri="{FF2B5EF4-FFF2-40B4-BE49-F238E27FC236}">
                  <a16:creationId xmlns:a16="http://schemas.microsoft.com/office/drawing/2014/main" id="{4AB6DACE-710A-4F04-9AD5-84CC78790AF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10794" y="5062348"/>
              <a:ext cx="2593832" cy="1157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Google Shape;297;p23">
              <a:extLst>
                <a:ext uri="{FF2B5EF4-FFF2-40B4-BE49-F238E27FC236}">
                  <a16:creationId xmlns:a16="http://schemas.microsoft.com/office/drawing/2014/main" id="{658C2D1C-9227-4984-98C1-6253F0C7B907}"/>
                </a:ext>
              </a:extLst>
            </p:cNvPr>
            <p:cNvSpPr txBox="1"/>
            <p:nvPr/>
          </p:nvSpPr>
          <p:spPr>
            <a:xfrm>
              <a:off x="6765077" y="3953625"/>
              <a:ext cx="3447596" cy="11023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r>
                <a:rPr lang="f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" panose="020B0502040204020203" pitchFamily="34" charset="0"/>
                </a:rPr>
                <a:t>IndyLead</a:t>
              </a:r>
              <a:endParaRPr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endParaRPr>
            </a:p>
          </p:txBody>
        </p:sp>
      </p:grpSp>
      <p:pic>
        <p:nvPicPr>
          <p:cNvPr id="6" name="Google Shape;562;p36">
            <a:extLst>
              <a:ext uri="{FF2B5EF4-FFF2-40B4-BE49-F238E27FC236}">
                <a16:creationId xmlns:a16="http://schemas.microsoft.com/office/drawing/2014/main" id="{8B569F84-EA86-4925-9024-1C4D705A9A1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838" y="3870985"/>
            <a:ext cx="1015946" cy="11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77;p36">
            <a:extLst>
              <a:ext uri="{FF2B5EF4-FFF2-40B4-BE49-F238E27FC236}">
                <a16:creationId xmlns:a16="http://schemas.microsoft.com/office/drawing/2014/main" id="{045F64E5-97E5-415E-A3DB-3E7F1B6C4B87}"/>
              </a:ext>
            </a:extLst>
          </p:cNvPr>
          <p:cNvSpPr/>
          <p:nvPr/>
        </p:nvSpPr>
        <p:spPr>
          <a:xfrm>
            <a:off x="0" y="4928335"/>
            <a:ext cx="1740776" cy="548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" sz="2200" dirty="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Banquier</a:t>
            </a:r>
            <a:endParaRPr sz="200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94841CF-5914-432A-AD2F-A89C655E2D3F}"/>
              </a:ext>
            </a:extLst>
          </p:cNvPr>
          <p:cNvCxnSpPr>
            <a:cxnSpLocks/>
          </p:cNvCxnSpPr>
          <p:nvPr/>
        </p:nvCxnSpPr>
        <p:spPr>
          <a:xfrm>
            <a:off x="1524000" y="4522684"/>
            <a:ext cx="12636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11">
            <a:extLst>
              <a:ext uri="{FF2B5EF4-FFF2-40B4-BE49-F238E27FC236}">
                <a16:creationId xmlns:a16="http://schemas.microsoft.com/office/drawing/2014/main" id="{E4051D94-0477-4D26-921C-9E45B933A0A4}"/>
              </a:ext>
            </a:extLst>
          </p:cNvPr>
          <p:cNvSpPr txBox="1"/>
          <p:nvPr/>
        </p:nvSpPr>
        <p:spPr>
          <a:xfrm>
            <a:off x="5410200" y="342900"/>
            <a:ext cx="7467600" cy="92333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000" dirty="0">
                <a:solidFill>
                  <a:srgbClr val="E60028"/>
                </a:solidFill>
                <a:latin typeface="League Spartan"/>
                <a:ea typeface="League Spartan"/>
                <a:cs typeface="League Spartan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League Spartan"/>
                <a:ea typeface="League Spartan"/>
                <a:cs typeface="League Spartan"/>
              </a:rPr>
              <a:t>Scénario</a:t>
            </a:r>
            <a:endParaRPr lang="en-US" sz="6000" dirty="0">
              <a:solidFill>
                <a:srgbClr val="000000"/>
              </a:solidFill>
              <a:latin typeface="League Spartan"/>
              <a:ea typeface="League Spartan"/>
              <a:cs typeface="League Spartan"/>
            </a:endParaRPr>
          </a:p>
        </p:txBody>
      </p:sp>
      <p:cxnSp>
        <p:nvCxnSpPr>
          <p:cNvPr id="11" name="Google Shape;170;p19">
            <a:extLst>
              <a:ext uri="{FF2B5EF4-FFF2-40B4-BE49-F238E27FC236}">
                <a16:creationId xmlns:a16="http://schemas.microsoft.com/office/drawing/2014/main" id="{9FB31016-8629-473E-AD06-DD5566F45388}"/>
              </a:ext>
            </a:extLst>
          </p:cNvPr>
          <p:cNvCxnSpPr/>
          <p:nvPr/>
        </p:nvCxnSpPr>
        <p:spPr>
          <a:xfrm>
            <a:off x="457200" y="9791700"/>
            <a:ext cx="172974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71;p19">
            <a:extLst>
              <a:ext uri="{FF2B5EF4-FFF2-40B4-BE49-F238E27FC236}">
                <a16:creationId xmlns:a16="http://schemas.microsoft.com/office/drawing/2014/main" id="{1C9AE5B1-CDF2-48B7-9FF2-8C922EF9F6D8}"/>
              </a:ext>
            </a:extLst>
          </p:cNvPr>
          <p:cNvSpPr/>
          <p:nvPr/>
        </p:nvSpPr>
        <p:spPr>
          <a:xfrm>
            <a:off x="457200" y="9833984"/>
            <a:ext cx="2971799" cy="45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/>
          <a:p>
            <a:pPr marL="0" lvl="1"/>
            <a:r>
              <a:rPr lang="fr-FR" sz="2000" cap="small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Réalisation</a:t>
            </a:r>
            <a:endParaRPr sz="14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C5EDC50-44CF-4F22-9885-7B4853D93AD4}"/>
              </a:ext>
            </a:extLst>
          </p:cNvPr>
          <p:cNvCxnSpPr>
            <a:cxnSpLocks/>
          </p:cNvCxnSpPr>
          <p:nvPr/>
        </p:nvCxnSpPr>
        <p:spPr>
          <a:xfrm>
            <a:off x="5105400" y="4543155"/>
            <a:ext cx="12636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5A011B95-5EDE-43BB-8C13-39A4D45B80DB}"/>
              </a:ext>
            </a:extLst>
          </p:cNvPr>
          <p:cNvGrpSpPr/>
          <p:nvPr/>
        </p:nvGrpSpPr>
        <p:grpSpPr>
          <a:xfrm>
            <a:off x="5952141" y="3751808"/>
            <a:ext cx="3143464" cy="1971048"/>
            <a:chOff x="5525342" y="6101440"/>
            <a:chExt cx="3143464" cy="1971048"/>
          </a:xfrm>
        </p:grpSpPr>
        <p:sp>
          <p:nvSpPr>
            <p:cNvPr id="71" name="Google Shape;569;p36">
              <a:extLst>
                <a:ext uri="{FF2B5EF4-FFF2-40B4-BE49-F238E27FC236}">
                  <a16:creationId xmlns:a16="http://schemas.microsoft.com/office/drawing/2014/main" id="{64097D3D-AFA5-42A8-9875-4FF2E7EC8EF0}"/>
                </a:ext>
              </a:extLst>
            </p:cNvPr>
            <p:cNvSpPr txBox="1"/>
            <p:nvPr/>
          </p:nvSpPr>
          <p:spPr>
            <a:xfrm>
              <a:off x="5525342" y="7364662"/>
              <a:ext cx="3143464" cy="707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r>
                <a:rPr lang="fr" sz="2200" dirty="0">
                  <a:solidFill>
                    <a:srgbClr val="434343"/>
                  </a:solidFill>
                  <a:latin typeface="Avenir Next LT Pro Light" panose="020B0304020202020204" pitchFamily="34" charset="0"/>
                  <a:ea typeface="Calibri"/>
                  <a:cs typeface="Calibri"/>
                  <a:sym typeface="Calibri"/>
                </a:rPr>
                <a:t>Personnes physiques</a:t>
              </a:r>
              <a:endParaRPr sz="2200" dirty="0">
                <a:solidFill>
                  <a:srgbClr val="434343"/>
                </a:solidFill>
                <a:latin typeface="Avenir Next LT Pro Light" panose="020B0304020202020204" pitchFamily="34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8FECA237-4BEB-4B0E-87BA-05783E901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6828" y="6142056"/>
              <a:ext cx="1245022" cy="1245022"/>
            </a:xfrm>
            <a:prstGeom prst="rect">
              <a:avLst/>
            </a:prstGeom>
          </p:spPr>
        </p:pic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6E81EE83-6509-45ED-BB44-BA959218A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500" y="6101440"/>
              <a:ext cx="1293944" cy="1293944"/>
            </a:xfrm>
            <a:prstGeom prst="rect">
              <a:avLst/>
            </a:prstGeom>
          </p:spPr>
        </p:pic>
      </p:grp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1C5E235B-9158-4950-8BB5-D0C8AB6CA23B}"/>
              </a:ext>
            </a:extLst>
          </p:cNvPr>
          <p:cNvCxnSpPr>
            <a:cxnSpLocks/>
          </p:cNvCxnSpPr>
          <p:nvPr/>
        </p:nvCxnSpPr>
        <p:spPr>
          <a:xfrm>
            <a:off x="8463791" y="4543155"/>
            <a:ext cx="72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Google Shape;669;p39">
            <a:extLst>
              <a:ext uri="{FF2B5EF4-FFF2-40B4-BE49-F238E27FC236}">
                <a16:creationId xmlns:a16="http://schemas.microsoft.com/office/drawing/2014/main" id="{06FAC7AE-50E9-4155-B7E4-6D0B02E3D208}"/>
              </a:ext>
            </a:extLst>
          </p:cNvPr>
          <p:cNvSpPr/>
          <p:nvPr/>
        </p:nvSpPr>
        <p:spPr>
          <a:xfrm>
            <a:off x="12090248" y="3968599"/>
            <a:ext cx="1513850" cy="36237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fr" sz="1600" dirty="0">
                <a:latin typeface="Avenir Next LT Pro Light" panose="020B0304020202020204" pitchFamily="34" charset="0"/>
                <a:ea typeface="Calibri"/>
                <a:cs typeface="Calibri"/>
                <a:sym typeface="Calibri"/>
              </a:rPr>
              <a:t>Dirigeants</a:t>
            </a:r>
            <a:endParaRPr sz="1600" dirty="0">
              <a:latin typeface="Avenir Next LT Pro Light" panose="020B0304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670;p39">
            <a:extLst>
              <a:ext uri="{FF2B5EF4-FFF2-40B4-BE49-F238E27FC236}">
                <a16:creationId xmlns:a16="http://schemas.microsoft.com/office/drawing/2014/main" id="{C9FD01A7-024B-4E27-A3E5-4D0644C1589A}"/>
              </a:ext>
            </a:extLst>
          </p:cNvPr>
          <p:cNvSpPr/>
          <p:nvPr/>
        </p:nvSpPr>
        <p:spPr>
          <a:xfrm>
            <a:off x="14098173" y="3960404"/>
            <a:ext cx="1630800" cy="362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fr" sz="1600" dirty="0">
                <a:latin typeface="Avenir Next LT Pro Light" panose="020B0304020202020204" pitchFamily="34" charset="0"/>
                <a:ea typeface="Calibri"/>
                <a:cs typeface="Calibri"/>
                <a:sym typeface="Calibri"/>
              </a:rPr>
              <a:t>Bénéficiaires</a:t>
            </a:r>
            <a:endParaRPr sz="1600" dirty="0">
              <a:latin typeface="Avenir Next LT Pro Light" panose="020B0304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671;p39">
            <a:extLst>
              <a:ext uri="{FF2B5EF4-FFF2-40B4-BE49-F238E27FC236}">
                <a16:creationId xmlns:a16="http://schemas.microsoft.com/office/drawing/2014/main" id="{795EA48C-17CC-46FE-A81B-F1C9B14E7DCC}"/>
              </a:ext>
            </a:extLst>
          </p:cNvPr>
          <p:cNvSpPr/>
          <p:nvPr/>
        </p:nvSpPr>
        <p:spPr>
          <a:xfrm>
            <a:off x="16416073" y="3960404"/>
            <a:ext cx="1238400" cy="362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fr" sz="1600" dirty="0">
                <a:latin typeface="Avenir Next LT Pro Light" panose="020B0304020202020204" pitchFamily="34" charset="0"/>
                <a:ea typeface="Calibri"/>
                <a:cs typeface="Calibri"/>
                <a:sym typeface="Calibri"/>
              </a:rPr>
              <a:t>Graphe</a:t>
            </a:r>
            <a:endParaRPr sz="1600" dirty="0">
              <a:latin typeface="Avenir Next LT Pro Light" panose="020B0304020202020204" pitchFamily="34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103" name="Google Shape;679;p39">
            <a:extLst>
              <a:ext uri="{FF2B5EF4-FFF2-40B4-BE49-F238E27FC236}">
                <a16:creationId xmlns:a16="http://schemas.microsoft.com/office/drawing/2014/main" id="{102B930D-7C59-48E1-BE3D-F8DCD7DDADF9}"/>
              </a:ext>
            </a:extLst>
          </p:cNvPr>
          <p:cNvCxnSpPr/>
          <p:nvPr/>
        </p:nvCxnSpPr>
        <p:spPr>
          <a:xfrm>
            <a:off x="14885029" y="7459678"/>
            <a:ext cx="6600" cy="591000"/>
          </a:xfrm>
          <a:prstGeom prst="straightConnector1">
            <a:avLst/>
          </a:prstGeom>
          <a:noFill/>
          <a:ln w="9525" cap="flat" cmpd="sng">
            <a:solidFill>
              <a:srgbClr val="31394D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07" name="Google Shape;683;p39">
            <a:extLst>
              <a:ext uri="{FF2B5EF4-FFF2-40B4-BE49-F238E27FC236}">
                <a16:creationId xmlns:a16="http://schemas.microsoft.com/office/drawing/2014/main" id="{1A772F94-7888-481E-A671-5DDAD5B37D45}"/>
              </a:ext>
            </a:extLst>
          </p:cNvPr>
          <p:cNvSpPr txBox="1"/>
          <p:nvPr/>
        </p:nvSpPr>
        <p:spPr>
          <a:xfrm>
            <a:off x="13821247" y="6801902"/>
            <a:ext cx="2294400" cy="61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fr" sz="1600" dirty="0">
                <a:solidFill>
                  <a:srgbClr val="434343"/>
                </a:solidFill>
                <a:latin typeface="Avenir Next LT Pro Light" panose="020B0304020202020204" pitchFamily="34" charset="0"/>
                <a:ea typeface="Calibri"/>
                <a:cs typeface="Calibri"/>
                <a:sym typeface="Calibri"/>
              </a:rPr>
              <a:t>Des Co-Bénéficiaires</a:t>
            </a:r>
            <a:endParaRPr sz="1600" dirty="0">
              <a:solidFill>
                <a:srgbClr val="434343"/>
              </a:solidFill>
              <a:latin typeface="Avenir Next LT Pro Light" panose="020B0304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686;p39">
            <a:extLst>
              <a:ext uri="{FF2B5EF4-FFF2-40B4-BE49-F238E27FC236}">
                <a16:creationId xmlns:a16="http://schemas.microsoft.com/office/drawing/2014/main" id="{0DC90F3D-75AC-42EC-A6BE-D4EBE31C8C28}"/>
              </a:ext>
            </a:extLst>
          </p:cNvPr>
          <p:cNvSpPr txBox="1"/>
          <p:nvPr/>
        </p:nvSpPr>
        <p:spPr>
          <a:xfrm>
            <a:off x="15805800" y="5524500"/>
            <a:ext cx="2863200" cy="61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fr" sz="1600" dirty="0">
                <a:solidFill>
                  <a:srgbClr val="434343"/>
                </a:solidFill>
                <a:latin typeface="Avenir Next LT Pro Light" panose="020B0304020202020204" pitchFamily="34" charset="0"/>
                <a:ea typeface="Calibri"/>
                <a:cs typeface="Calibri"/>
                <a:sym typeface="Calibri"/>
              </a:rPr>
              <a:t>Graphe Co-Bénéficiaires</a:t>
            </a:r>
            <a:endParaRPr sz="1600" dirty="0">
              <a:solidFill>
                <a:srgbClr val="434343"/>
              </a:solidFill>
              <a:latin typeface="Avenir Next LT Pro Light" panose="020B0304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051BBF41-A72E-40CA-B602-C6ECBD91D9CC}"/>
              </a:ext>
            </a:extLst>
          </p:cNvPr>
          <p:cNvSpPr/>
          <p:nvPr/>
        </p:nvSpPr>
        <p:spPr>
          <a:xfrm>
            <a:off x="16916400" y="9867900"/>
            <a:ext cx="838200" cy="38100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8407CF-828E-4148-A260-C0D09D6E6CF5}"/>
              </a:ext>
            </a:extLst>
          </p:cNvPr>
          <p:cNvSpPr/>
          <p:nvPr/>
        </p:nvSpPr>
        <p:spPr>
          <a:xfrm>
            <a:off x="17140671" y="9898618"/>
            <a:ext cx="412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57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41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8" name="Google Shape;596;p37">
            <a:extLst>
              <a:ext uri="{FF2B5EF4-FFF2-40B4-BE49-F238E27FC236}">
                <a16:creationId xmlns:a16="http://schemas.microsoft.com/office/drawing/2014/main" id="{AE4B776B-6E8D-42EB-9F96-80F41AB43F6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17400" y="5246230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594;p37">
            <a:extLst>
              <a:ext uri="{FF2B5EF4-FFF2-40B4-BE49-F238E27FC236}">
                <a16:creationId xmlns:a16="http://schemas.microsoft.com/office/drawing/2014/main" id="{B890E615-178D-489D-9B9E-08177A2C75B7}"/>
              </a:ext>
            </a:extLst>
          </p:cNvPr>
          <p:cNvSpPr txBox="1"/>
          <p:nvPr/>
        </p:nvSpPr>
        <p:spPr>
          <a:xfrm>
            <a:off x="9525000" y="5045752"/>
            <a:ext cx="2776906" cy="61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434343"/>
                </a:solidFill>
                <a:latin typeface="Avenir Next LT Pro Light" panose="020B0304020202020204" pitchFamily="34" charset="0"/>
                <a:ea typeface="Calibri"/>
                <a:cs typeface="Calibri"/>
              </a:defRPr>
            </a:lvl1pPr>
          </a:lstStyle>
          <a:p>
            <a:r>
              <a:rPr lang="fr" sz="1600" dirty="0">
                <a:sym typeface="Calibri"/>
              </a:rPr>
              <a:t>Recherche simple</a:t>
            </a:r>
            <a:endParaRPr sz="1600" dirty="0">
              <a:sym typeface="Calibri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0" name="Zoom de section 39">
                <a:extLst>
                  <a:ext uri="{FF2B5EF4-FFF2-40B4-BE49-F238E27FC236}">
                    <a16:creationId xmlns:a16="http://schemas.microsoft.com/office/drawing/2014/main" id="{0F888BEF-616E-4E49-AC52-253931DA80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288198" y="3945455"/>
              <a:ext cx="2144537" cy="1206302"/>
            </p:xfrm>
            <a:graphic>
              <a:graphicData uri="http://schemas.microsoft.com/office/powerpoint/2016/sectionzoom">
                <psez:sectionZm>
                  <psez:sectionZmObj sectionId="{84AAA00A-E3FA-4746-8AEE-FBB27F4CD759}">
                    <psez:zmPr id="{E5DF4D80-85BA-464F-93C8-D35BBE5D5A03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44537" cy="12063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0" name="Zoom de section 3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0F888BEF-616E-4E49-AC52-253931DA80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88198" y="3945455"/>
                <a:ext cx="2144537" cy="120630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1" name="Zoom de section 40">
                <a:extLst>
                  <a:ext uri="{FF2B5EF4-FFF2-40B4-BE49-F238E27FC236}">
                    <a16:creationId xmlns:a16="http://schemas.microsoft.com/office/drawing/2014/main" id="{D9D1A2B3-68D8-47BE-822D-E49B43F49EE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862130" y="4546148"/>
              <a:ext cx="1889184" cy="1062666"/>
            </p:xfrm>
            <a:graphic>
              <a:graphicData uri="http://schemas.microsoft.com/office/powerpoint/2016/sectionzoom">
                <psez:sectionZm>
                  <psez:sectionZmObj sectionId="{F4993668-54D1-4CBB-AE27-392ED514C295}">
                    <psez:zmPr id="{C73D586A-241F-4580-830C-57B54B8F208B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89184" cy="106266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1" name="Zoom de section 4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9D1A2B3-68D8-47BE-822D-E49B43F49E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862130" y="4546148"/>
                <a:ext cx="1889184" cy="106266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2" name="Zoom de section 41">
                <a:extLst>
                  <a:ext uri="{FF2B5EF4-FFF2-40B4-BE49-F238E27FC236}">
                    <a16:creationId xmlns:a16="http://schemas.microsoft.com/office/drawing/2014/main" id="{BB991B6F-0EAC-4439-9040-5E584F6415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020800" y="4546833"/>
              <a:ext cx="1883375" cy="1059398"/>
            </p:xfrm>
            <a:graphic>
              <a:graphicData uri="http://schemas.microsoft.com/office/powerpoint/2016/sectionzoom">
                <psez:sectionZm>
                  <psez:sectionZmObj sectionId="{39780BCB-C398-44AC-A9FC-1831F8CB674D}">
                    <psez:zmPr id="{F5CECC46-7B72-4D31-9235-7BD81FF43A35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83375" cy="10593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2" name="Zoom de section 41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BB991B6F-0EAC-4439-9040-5E584F6415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020800" y="4546833"/>
                <a:ext cx="1883375" cy="10593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Zoom de section 14">
                <a:extLst>
                  <a:ext uri="{FF2B5EF4-FFF2-40B4-BE49-F238E27FC236}">
                    <a16:creationId xmlns:a16="http://schemas.microsoft.com/office/drawing/2014/main" id="{7C306D30-BB7E-4751-80BB-0F6EB08A3BB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021696" y="5848030"/>
              <a:ext cx="1882479" cy="1058894"/>
            </p:xfrm>
            <a:graphic>
              <a:graphicData uri="http://schemas.microsoft.com/office/powerpoint/2016/sectionzoom">
                <psez:sectionZm>
                  <psez:sectionZmObj sectionId="{9F4420C0-07E9-429E-B7AC-BBBB43892EBF}">
                    <psez:zmPr id="{69F16170-49CD-4706-BB71-DA3CE10CF7F0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82479" cy="105889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Zoom de section 14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7C306D30-BB7E-4751-80BB-0F6EB08A3B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021696" y="5848030"/>
                <a:ext cx="1882479" cy="105889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3" name="Google Shape;684;p39">
            <a:extLst>
              <a:ext uri="{FF2B5EF4-FFF2-40B4-BE49-F238E27FC236}">
                <a16:creationId xmlns:a16="http://schemas.microsoft.com/office/drawing/2014/main" id="{9FB0FB85-D01D-407E-8E1E-709885AC685A}"/>
              </a:ext>
            </a:extLst>
          </p:cNvPr>
          <p:cNvSpPr txBox="1"/>
          <p:nvPr/>
        </p:nvSpPr>
        <p:spPr>
          <a:xfrm>
            <a:off x="13699047" y="9182100"/>
            <a:ext cx="2629299" cy="61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fr" sz="1600" dirty="0">
                <a:solidFill>
                  <a:srgbClr val="434343"/>
                </a:solidFill>
                <a:latin typeface="Avenir Next LT Pro Light" panose="020B0304020202020204" pitchFamily="34" charset="0"/>
                <a:ea typeface="Calibri"/>
                <a:cs typeface="Calibri"/>
                <a:sym typeface="Calibri"/>
              </a:rPr>
              <a:t>Donnée Co-Bénéficiaire</a:t>
            </a:r>
            <a:endParaRPr sz="1600" dirty="0">
              <a:solidFill>
                <a:srgbClr val="434343"/>
              </a:solidFill>
              <a:latin typeface="Avenir Next LT Pro Light" panose="020B0304020202020204" pitchFamily="34" charset="0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4" name="Zoom de section 43">
                <a:extLst>
                  <a:ext uri="{FF2B5EF4-FFF2-40B4-BE49-F238E27FC236}">
                    <a16:creationId xmlns:a16="http://schemas.microsoft.com/office/drawing/2014/main" id="{5C79D8D2-9EB5-4A59-99BA-75FDDCF6E96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020800" y="8198901"/>
              <a:ext cx="1883375" cy="1059399"/>
            </p:xfrm>
            <a:graphic>
              <a:graphicData uri="http://schemas.microsoft.com/office/powerpoint/2016/sectionzoom">
                <psez:sectionZm>
                  <psez:sectionZmObj sectionId="{FDC63A94-5E59-4FCA-98F7-04E34C11B2AA}">
                    <psez:zmPr id="{9C81FA29-5D6A-4118-BEB1-15CEBE4AA61D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83375" cy="10593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4" name="Zoom de section 43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5C79D8D2-9EB5-4A59-99BA-75FDDCF6E9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020800" y="8198901"/>
                <a:ext cx="1883375" cy="10593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Zoom de section 12">
                <a:extLst>
                  <a:ext uri="{FF2B5EF4-FFF2-40B4-BE49-F238E27FC236}">
                    <a16:creationId xmlns:a16="http://schemas.microsoft.com/office/drawing/2014/main" id="{BDBC8BC0-5A9A-42AB-9B3F-48F1CBE2E45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199431" y="4580977"/>
              <a:ext cx="1882479" cy="1080268"/>
            </p:xfrm>
            <a:graphic>
              <a:graphicData uri="http://schemas.microsoft.com/office/powerpoint/2016/sectionzoom">
                <psez:sectionZm>
                  <psez:sectionZmObj sectionId="{03AE377E-1C8B-4DAB-984C-1A8ED3125875}">
                    <psez:zmPr id="{3EF3F6DB-389C-4F30-8F48-2E2B598B0A58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82479" cy="10802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Zoom de section 12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BDBC8BC0-5A9A-42AB-9B3F-48F1CBE2E4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6199431" y="4580977"/>
                <a:ext cx="1882479" cy="10802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628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228;p19">
            <a:extLst>
              <a:ext uri="{FF2B5EF4-FFF2-40B4-BE49-F238E27FC236}">
                <a16:creationId xmlns:a16="http://schemas.microsoft.com/office/drawing/2014/main" id="{A0639A78-69E6-4A94-942B-B4E59BA202FE}"/>
              </a:ext>
            </a:extLst>
          </p:cNvPr>
          <p:cNvGrpSpPr/>
          <p:nvPr/>
        </p:nvGrpSpPr>
        <p:grpSpPr>
          <a:xfrm>
            <a:off x="1629000" y="3317375"/>
            <a:ext cx="6581539" cy="1800000"/>
            <a:chOff x="3871789" y="1211238"/>
            <a:chExt cx="2892461" cy="909950"/>
          </a:xfrm>
          <a:solidFill>
            <a:schemeClr val="bg1">
              <a:lumMod val="85000"/>
            </a:schemeClr>
          </a:solidFill>
        </p:grpSpPr>
        <p:sp>
          <p:nvSpPr>
            <p:cNvPr id="14" name="Google Shape;229;p19">
              <a:extLst>
                <a:ext uri="{FF2B5EF4-FFF2-40B4-BE49-F238E27FC236}">
                  <a16:creationId xmlns:a16="http://schemas.microsoft.com/office/drawing/2014/main" id="{7D59940C-7E72-489A-93B0-D9CAC8CDA390}"/>
                </a:ext>
              </a:extLst>
            </p:cNvPr>
            <p:cNvSpPr/>
            <p:nvPr/>
          </p:nvSpPr>
          <p:spPr>
            <a:xfrm>
              <a:off x="4209450" y="1211238"/>
              <a:ext cx="2554800" cy="909950"/>
            </a:xfrm>
            <a:custGeom>
              <a:avLst/>
              <a:gdLst/>
              <a:ahLst/>
              <a:cxnLst/>
              <a:rect l="l" t="t" r="r" b="b"/>
              <a:pathLst>
                <a:path w="102192" h="36398" extrusionOk="0">
                  <a:moveTo>
                    <a:pt x="1" y="1"/>
                  </a:moveTo>
                  <a:cubicBezTo>
                    <a:pt x="10049" y="1"/>
                    <a:pt x="18193" y="8145"/>
                    <a:pt x="18193" y="18193"/>
                  </a:cubicBezTo>
                  <a:cubicBezTo>
                    <a:pt x="18193" y="28242"/>
                    <a:pt x="10049" y="36398"/>
                    <a:pt x="1" y="36398"/>
                  </a:cubicBezTo>
                  <a:lnTo>
                    <a:pt x="83999" y="36398"/>
                  </a:lnTo>
                  <a:cubicBezTo>
                    <a:pt x="94048" y="36398"/>
                    <a:pt x="102192" y="28242"/>
                    <a:pt x="102192" y="18193"/>
                  </a:cubicBezTo>
                  <a:cubicBezTo>
                    <a:pt x="102192" y="8145"/>
                    <a:pt x="94048" y="1"/>
                    <a:pt x="839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463000" tIns="182850" rIns="914400" bIns="18285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36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230;p19">
              <a:extLst>
                <a:ext uri="{FF2B5EF4-FFF2-40B4-BE49-F238E27FC236}">
                  <a16:creationId xmlns:a16="http://schemas.microsoft.com/office/drawing/2014/main" id="{DC328598-6D5F-430B-909E-F5A3E0B50376}"/>
                </a:ext>
              </a:extLst>
            </p:cNvPr>
            <p:cNvSpPr/>
            <p:nvPr/>
          </p:nvSpPr>
          <p:spPr>
            <a:xfrm>
              <a:off x="3871789" y="1211238"/>
              <a:ext cx="791066" cy="909950"/>
            </a:xfrm>
            <a:custGeom>
              <a:avLst/>
              <a:gdLst/>
              <a:ahLst/>
              <a:cxnLst/>
              <a:rect l="l" t="t" r="r" b="b"/>
              <a:pathLst>
                <a:path w="36399" h="36398" extrusionOk="0">
                  <a:moveTo>
                    <a:pt x="18193" y="1"/>
                  </a:moveTo>
                  <a:cubicBezTo>
                    <a:pt x="8145" y="1"/>
                    <a:pt x="1" y="8145"/>
                    <a:pt x="1" y="18193"/>
                  </a:cubicBezTo>
                  <a:cubicBezTo>
                    <a:pt x="1" y="28242"/>
                    <a:pt x="8145" y="36398"/>
                    <a:pt x="18193" y="36398"/>
                  </a:cubicBezTo>
                  <a:cubicBezTo>
                    <a:pt x="28242" y="36398"/>
                    <a:pt x="36398" y="28242"/>
                    <a:pt x="36398" y="18193"/>
                  </a:cubicBezTo>
                  <a:cubicBezTo>
                    <a:pt x="36398" y="8145"/>
                    <a:pt x="28242" y="1"/>
                    <a:pt x="1819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Google Shape;425;p29">
            <a:extLst>
              <a:ext uri="{FF2B5EF4-FFF2-40B4-BE49-F238E27FC236}">
                <a16:creationId xmlns:a16="http://schemas.microsoft.com/office/drawing/2014/main" id="{71BF42F7-0464-4405-8B20-86D23E88505F}"/>
              </a:ext>
            </a:extLst>
          </p:cNvPr>
          <p:cNvSpPr txBox="1"/>
          <p:nvPr/>
        </p:nvSpPr>
        <p:spPr>
          <a:xfrm>
            <a:off x="3427120" y="3786161"/>
            <a:ext cx="4496214" cy="159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31394D"/>
                </a:solidFill>
                <a:latin typeface="Avenir Next LT Pro Light" panose="020B0304020202020204" pitchFamily="34" charset="0"/>
                <a:ea typeface="Calibri"/>
                <a:cs typeface="Calibri"/>
              </a:defRPr>
            </a:lvl1pPr>
          </a:lstStyle>
          <a:p>
            <a:r>
              <a:rPr lang="fr" b="1" dirty="0">
                <a:solidFill>
                  <a:schemeClr val="tx1">
                    <a:lumMod val="95000"/>
                    <a:lumOff val="5000"/>
                  </a:schemeClr>
                </a:solidFill>
                <a:sym typeface="Calibri"/>
              </a:rPr>
              <a:t>Industrialiser le scénario de prospection</a:t>
            </a:r>
            <a:endParaRPr b="1" dirty="0">
              <a:solidFill>
                <a:schemeClr val="tx1">
                  <a:lumMod val="95000"/>
                  <a:lumOff val="5000"/>
                </a:schemeClr>
              </a:solidFill>
              <a:sym typeface="Calibri"/>
            </a:endParaRPr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7A243A54-9270-48A4-A91D-C2C4FBE884E2}"/>
              </a:ext>
            </a:extLst>
          </p:cNvPr>
          <p:cNvSpPr txBox="1"/>
          <p:nvPr/>
        </p:nvSpPr>
        <p:spPr>
          <a:xfrm>
            <a:off x="5410200" y="469280"/>
            <a:ext cx="7467600" cy="92333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000" dirty="0">
                <a:solidFill>
                  <a:srgbClr val="E60028"/>
                </a:solidFill>
                <a:latin typeface="League Spartan"/>
                <a:ea typeface="League Spartan"/>
                <a:cs typeface="League Spartan"/>
              </a:rPr>
              <a:t> </a:t>
            </a:r>
            <a:r>
              <a:rPr lang="en-US" sz="60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</a:rPr>
              <a:t>Conclusion</a:t>
            </a:r>
          </a:p>
        </p:txBody>
      </p:sp>
      <p:cxnSp>
        <p:nvCxnSpPr>
          <p:cNvPr id="2" name="Google Shape;170;p19">
            <a:extLst>
              <a:ext uri="{FF2B5EF4-FFF2-40B4-BE49-F238E27FC236}">
                <a16:creationId xmlns:a16="http://schemas.microsoft.com/office/drawing/2014/main" id="{E9C1488E-34FD-4B9B-B7F3-F3651645D529}"/>
              </a:ext>
            </a:extLst>
          </p:cNvPr>
          <p:cNvCxnSpPr/>
          <p:nvPr/>
        </p:nvCxnSpPr>
        <p:spPr>
          <a:xfrm>
            <a:off x="457200" y="9791700"/>
            <a:ext cx="172974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52BEED8-8505-4A32-BC10-70ABE9115D84}"/>
              </a:ext>
            </a:extLst>
          </p:cNvPr>
          <p:cNvSpPr/>
          <p:nvPr/>
        </p:nvSpPr>
        <p:spPr>
          <a:xfrm>
            <a:off x="16916400" y="9867900"/>
            <a:ext cx="838200" cy="38100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3856A0-8312-4699-B185-3C85BECD9C43}"/>
              </a:ext>
            </a:extLst>
          </p:cNvPr>
          <p:cNvSpPr/>
          <p:nvPr/>
        </p:nvSpPr>
        <p:spPr>
          <a:xfrm>
            <a:off x="17140671" y="9898618"/>
            <a:ext cx="476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57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45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171;p19">
            <a:extLst>
              <a:ext uri="{FF2B5EF4-FFF2-40B4-BE49-F238E27FC236}">
                <a16:creationId xmlns:a16="http://schemas.microsoft.com/office/drawing/2014/main" id="{EA3B2B4F-197F-4A2E-BAF9-2510758BBBA3}"/>
              </a:ext>
            </a:extLst>
          </p:cNvPr>
          <p:cNvSpPr/>
          <p:nvPr/>
        </p:nvSpPr>
        <p:spPr>
          <a:xfrm>
            <a:off x="457200" y="9833984"/>
            <a:ext cx="3657600" cy="45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/>
          <a:p>
            <a:pPr marL="0" lvl="1"/>
            <a:r>
              <a:rPr lang="fr-FR" sz="2000" cap="small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Conclusion et Perspectives</a:t>
            </a:r>
            <a:endParaRPr sz="1400" dirty="0"/>
          </a:p>
        </p:txBody>
      </p:sp>
      <p:grpSp>
        <p:nvGrpSpPr>
          <p:cNvPr id="59" name="Google Shape;228;p19">
            <a:extLst>
              <a:ext uri="{FF2B5EF4-FFF2-40B4-BE49-F238E27FC236}">
                <a16:creationId xmlns:a16="http://schemas.microsoft.com/office/drawing/2014/main" id="{ED8C680F-868D-9B61-3557-A7EE2F57AB48}"/>
              </a:ext>
            </a:extLst>
          </p:cNvPr>
          <p:cNvGrpSpPr/>
          <p:nvPr/>
        </p:nvGrpSpPr>
        <p:grpSpPr>
          <a:xfrm>
            <a:off x="1629000" y="6465418"/>
            <a:ext cx="6581539" cy="1800000"/>
            <a:chOff x="3871789" y="1211238"/>
            <a:chExt cx="2892461" cy="909950"/>
          </a:xfrm>
          <a:solidFill>
            <a:schemeClr val="bg1">
              <a:lumMod val="85000"/>
            </a:schemeClr>
          </a:solidFill>
        </p:grpSpPr>
        <p:sp>
          <p:nvSpPr>
            <p:cNvPr id="60" name="Google Shape;229;p19">
              <a:extLst>
                <a:ext uri="{FF2B5EF4-FFF2-40B4-BE49-F238E27FC236}">
                  <a16:creationId xmlns:a16="http://schemas.microsoft.com/office/drawing/2014/main" id="{B613F9E9-56D1-7F2F-E11B-B588791B53C5}"/>
                </a:ext>
              </a:extLst>
            </p:cNvPr>
            <p:cNvSpPr/>
            <p:nvPr/>
          </p:nvSpPr>
          <p:spPr>
            <a:xfrm>
              <a:off x="4209450" y="1211238"/>
              <a:ext cx="2554800" cy="909950"/>
            </a:xfrm>
            <a:custGeom>
              <a:avLst/>
              <a:gdLst/>
              <a:ahLst/>
              <a:cxnLst/>
              <a:rect l="l" t="t" r="r" b="b"/>
              <a:pathLst>
                <a:path w="102192" h="36398" extrusionOk="0">
                  <a:moveTo>
                    <a:pt x="1" y="1"/>
                  </a:moveTo>
                  <a:cubicBezTo>
                    <a:pt x="10049" y="1"/>
                    <a:pt x="18193" y="8145"/>
                    <a:pt x="18193" y="18193"/>
                  </a:cubicBezTo>
                  <a:cubicBezTo>
                    <a:pt x="18193" y="28242"/>
                    <a:pt x="10049" y="36398"/>
                    <a:pt x="1" y="36398"/>
                  </a:cubicBezTo>
                  <a:lnTo>
                    <a:pt x="83999" y="36398"/>
                  </a:lnTo>
                  <a:cubicBezTo>
                    <a:pt x="94048" y="36398"/>
                    <a:pt x="102192" y="28242"/>
                    <a:pt x="102192" y="18193"/>
                  </a:cubicBezTo>
                  <a:cubicBezTo>
                    <a:pt x="102192" y="8145"/>
                    <a:pt x="94048" y="1"/>
                    <a:pt x="839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463000" tIns="182850" rIns="914400" bIns="18285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36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" name="Google Shape;230;p19">
              <a:extLst>
                <a:ext uri="{FF2B5EF4-FFF2-40B4-BE49-F238E27FC236}">
                  <a16:creationId xmlns:a16="http://schemas.microsoft.com/office/drawing/2014/main" id="{103819C2-0BCC-5966-D1C8-5855D5DE4124}"/>
                </a:ext>
              </a:extLst>
            </p:cNvPr>
            <p:cNvSpPr/>
            <p:nvPr/>
          </p:nvSpPr>
          <p:spPr>
            <a:xfrm>
              <a:off x="3871789" y="1211238"/>
              <a:ext cx="791066" cy="909950"/>
            </a:xfrm>
            <a:custGeom>
              <a:avLst/>
              <a:gdLst/>
              <a:ahLst/>
              <a:cxnLst/>
              <a:rect l="l" t="t" r="r" b="b"/>
              <a:pathLst>
                <a:path w="36399" h="36398" extrusionOk="0">
                  <a:moveTo>
                    <a:pt x="18193" y="1"/>
                  </a:moveTo>
                  <a:cubicBezTo>
                    <a:pt x="8145" y="1"/>
                    <a:pt x="1" y="8145"/>
                    <a:pt x="1" y="18193"/>
                  </a:cubicBezTo>
                  <a:cubicBezTo>
                    <a:pt x="1" y="28242"/>
                    <a:pt x="8145" y="36398"/>
                    <a:pt x="18193" y="36398"/>
                  </a:cubicBezTo>
                  <a:cubicBezTo>
                    <a:pt x="28242" y="36398"/>
                    <a:pt x="36398" y="28242"/>
                    <a:pt x="36398" y="18193"/>
                  </a:cubicBezTo>
                  <a:cubicBezTo>
                    <a:pt x="36398" y="8145"/>
                    <a:pt x="28242" y="1"/>
                    <a:pt x="1819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bg1"/>
                </a:solidFill>
              </a:endParaRPr>
            </a:p>
          </p:txBody>
        </p:sp>
      </p:grpSp>
      <p:sp>
        <p:nvSpPr>
          <p:cNvPr id="62" name="Google Shape;425;p29">
            <a:extLst>
              <a:ext uri="{FF2B5EF4-FFF2-40B4-BE49-F238E27FC236}">
                <a16:creationId xmlns:a16="http://schemas.microsoft.com/office/drawing/2014/main" id="{0E6ADE9B-D4F8-4794-9C4E-47111EE9BFA6}"/>
              </a:ext>
            </a:extLst>
          </p:cNvPr>
          <p:cNvSpPr txBox="1"/>
          <p:nvPr/>
        </p:nvSpPr>
        <p:spPr>
          <a:xfrm>
            <a:off x="3460193" y="6875549"/>
            <a:ext cx="4496214" cy="159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31394D"/>
                </a:solidFill>
                <a:latin typeface="Avenir Next LT Pro Light" panose="020B0304020202020204" pitchFamily="34" charset="0"/>
                <a:ea typeface="Calibri"/>
                <a:cs typeface="Calibri"/>
              </a:defRPr>
            </a:lvl1pPr>
          </a:lstStyle>
          <a:p>
            <a:r>
              <a:rPr lang="fr" b="1" dirty="0">
                <a:solidFill>
                  <a:schemeClr val="tx1">
                    <a:lumMod val="95000"/>
                    <a:lumOff val="5000"/>
                  </a:schemeClr>
                </a:solidFill>
                <a:sym typeface="Calibri"/>
              </a:rPr>
              <a:t>Dégager des opportunités commerciales</a:t>
            </a:r>
            <a:endParaRPr b="1" dirty="0">
              <a:solidFill>
                <a:schemeClr val="tx1">
                  <a:lumMod val="95000"/>
                  <a:lumOff val="5000"/>
                </a:schemeClr>
              </a:solidFill>
              <a:sym typeface="Calibri"/>
            </a:endParaRPr>
          </a:p>
        </p:txBody>
      </p:sp>
      <p:grpSp>
        <p:nvGrpSpPr>
          <p:cNvPr id="66" name="Google Shape;228;p19">
            <a:extLst>
              <a:ext uri="{FF2B5EF4-FFF2-40B4-BE49-F238E27FC236}">
                <a16:creationId xmlns:a16="http://schemas.microsoft.com/office/drawing/2014/main" id="{E64614DC-A05A-EB2C-1263-72590D96BF3B}"/>
              </a:ext>
            </a:extLst>
          </p:cNvPr>
          <p:cNvGrpSpPr/>
          <p:nvPr/>
        </p:nvGrpSpPr>
        <p:grpSpPr>
          <a:xfrm>
            <a:off x="9710646" y="3317375"/>
            <a:ext cx="6587154" cy="1800000"/>
            <a:chOff x="3869321" y="1211238"/>
            <a:chExt cx="2894929" cy="909950"/>
          </a:xfrm>
          <a:solidFill>
            <a:schemeClr val="bg1">
              <a:lumMod val="85000"/>
            </a:schemeClr>
          </a:solidFill>
        </p:grpSpPr>
        <p:sp>
          <p:nvSpPr>
            <p:cNvPr id="67" name="Google Shape;229;p19">
              <a:extLst>
                <a:ext uri="{FF2B5EF4-FFF2-40B4-BE49-F238E27FC236}">
                  <a16:creationId xmlns:a16="http://schemas.microsoft.com/office/drawing/2014/main" id="{AC345490-1CA5-4CFC-5020-BD046A0F3B96}"/>
                </a:ext>
              </a:extLst>
            </p:cNvPr>
            <p:cNvSpPr/>
            <p:nvPr/>
          </p:nvSpPr>
          <p:spPr>
            <a:xfrm>
              <a:off x="4209450" y="1211238"/>
              <a:ext cx="2554800" cy="909950"/>
            </a:xfrm>
            <a:custGeom>
              <a:avLst/>
              <a:gdLst/>
              <a:ahLst/>
              <a:cxnLst/>
              <a:rect l="l" t="t" r="r" b="b"/>
              <a:pathLst>
                <a:path w="102192" h="36398" extrusionOk="0">
                  <a:moveTo>
                    <a:pt x="1" y="1"/>
                  </a:moveTo>
                  <a:cubicBezTo>
                    <a:pt x="10049" y="1"/>
                    <a:pt x="18193" y="8145"/>
                    <a:pt x="18193" y="18193"/>
                  </a:cubicBezTo>
                  <a:cubicBezTo>
                    <a:pt x="18193" y="28242"/>
                    <a:pt x="10049" y="36398"/>
                    <a:pt x="1" y="36398"/>
                  </a:cubicBezTo>
                  <a:lnTo>
                    <a:pt x="83999" y="36398"/>
                  </a:lnTo>
                  <a:cubicBezTo>
                    <a:pt x="94048" y="36398"/>
                    <a:pt x="102192" y="28242"/>
                    <a:pt x="102192" y="18193"/>
                  </a:cubicBezTo>
                  <a:cubicBezTo>
                    <a:pt x="102192" y="8145"/>
                    <a:pt x="94048" y="1"/>
                    <a:pt x="839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463000" tIns="182850" rIns="914400" bIns="18285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36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" name="Google Shape;230;p19">
              <a:extLst>
                <a:ext uri="{FF2B5EF4-FFF2-40B4-BE49-F238E27FC236}">
                  <a16:creationId xmlns:a16="http://schemas.microsoft.com/office/drawing/2014/main" id="{AFD15F4E-A351-8D5F-0B61-9E0E7A773F1D}"/>
                </a:ext>
              </a:extLst>
            </p:cNvPr>
            <p:cNvSpPr/>
            <p:nvPr/>
          </p:nvSpPr>
          <p:spPr>
            <a:xfrm>
              <a:off x="3869321" y="1211238"/>
              <a:ext cx="791066" cy="909950"/>
            </a:xfrm>
            <a:custGeom>
              <a:avLst/>
              <a:gdLst/>
              <a:ahLst/>
              <a:cxnLst/>
              <a:rect l="l" t="t" r="r" b="b"/>
              <a:pathLst>
                <a:path w="36399" h="36398" extrusionOk="0">
                  <a:moveTo>
                    <a:pt x="18193" y="1"/>
                  </a:moveTo>
                  <a:cubicBezTo>
                    <a:pt x="8145" y="1"/>
                    <a:pt x="1" y="8145"/>
                    <a:pt x="1" y="18193"/>
                  </a:cubicBezTo>
                  <a:cubicBezTo>
                    <a:pt x="1" y="28242"/>
                    <a:pt x="8145" y="36398"/>
                    <a:pt x="18193" y="36398"/>
                  </a:cubicBezTo>
                  <a:cubicBezTo>
                    <a:pt x="28242" y="36398"/>
                    <a:pt x="36398" y="28242"/>
                    <a:pt x="36398" y="18193"/>
                  </a:cubicBezTo>
                  <a:cubicBezTo>
                    <a:pt x="36398" y="8145"/>
                    <a:pt x="28242" y="1"/>
                    <a:pt x="1819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bg1"/>
                </a:solidFill>
              </a:endParaRPr>
            </a:p>
          </p:txBody>
        </p:sp>
      </p:grpSp>
      <p:sp>
        <p:nvSpPr>
          <p:cNvPr id="69" name="Google Shape;425;p29">
            <a:extLst>
              <a:ext uri="{FF2B5EF4-FFF2-40B4-BE49-F238E27FC236}">
                <a16:creationId xmlns:a16="http://schemas.microsoft.com/office/drawing/2014/main" id="{A0CB4363-E8F6-2C0D-9B05-AEA90075E9E7}"/>
              </a:ext>
            </a:extLst>
          </p:cNvPr>
          <p:cNvSpPr txBox="1"/>
          <p:nvPr/>
        </p:nvSpPr>
        <p:spPr>
          <a:xfrm>
            <a:off x="10636979" y="3706849"/>
            <a:ext cx="5553600" cy="159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31394D"/>
                </a:solidFill>
                <a:latin typeface="Avenir Next LT Pro Light" panose="020B0304020202020204" pitchFamily="34" charset="0"/>
                <a:ea typeface="Calibri"/>
                <a:cs typeface="Calibri"/>
              </a:defRPr>
            </a:lvl1pPr>
          </a:lstStyle>
          <a:p>
            <a:r>
              <a:rPr lang="fr" b="1" dirty="0">
                <a:solidFill>
                  <a:schemeClr val="tx1">
                    <a:lumMod val="95000"/>
                    <a:lumOff val="5000"/>
                  </a:schemeClr>
                </a:solidFill>
                <a:sym typeface="Calibri"/>
              </a:rPr>
              <a:t>	Avoir un gain opérationnel et en terme d’efficacité</a:t>
            </a:r>
            <a:endParaRPr b="1" dirty="0">
              <a:solidFill>
                <a:schemeClr val="tx1">
                  <a:lumMod val="95000"/>
                  <a:lumOff val="5000"/>
                </a:schemeClr>
              </a:solidFill>
              <a:sym typeface="Calibri"/>
            </a:endParaRPr>
          </a:p>
        </p:txBody>
      </p:sp>
      <p:grpSp>
        <p:nvGrpSpPr>
          <p:cNvPr id="73" name="Google Shape;228;p19">
            <a:extLst>
              <a:ext uri="{FF2B5EF4-FFF2-40B4-BE49-F238E27FC236}">
                <a16:creationId xmlns:a16="http://schemas.microsoft.com/office/drawing/2014/main" id="{78E1382D-59AE-AADF-FB49-DE4307CF3133}"/>
              </a:ext>
            </a:extLst>
          </p:cNvPr>
          <p:cNvGrpSpPr/>
          <p:nvPr/>
        </p:nvGrpSpPr>
        <p:grpSpPr>
          <a:xfrm>
            <a:off x="9858600" y="6334020"/>
            <a:ext cx="6591600" cy="1800000"/>
            <a:chOff x="3867367" y="1211238"/>
            <a:chExt cx="2896883" cy="909950"/>
          </a:xfrm>
          <a:solidFill>
            <a:schemeClr val="bg1">
              <a:lumMod val="85000"/>
            </a:schemeClr>
          </a:solidFill>
        </p:grpSpPr>
        <p:sp>
          <p:nvSpPr>
            <p:cNvPr id="74" name="Google Shape;229;p19">
              <a:extLst>
                <a:ext uri="{FF2B5EF4-FFF2-40B4-BE49-F238E27FC236}">
                  <a16:creationId xmlns:a16="http://schemas.microsoft.com/office/drawing/2014/main" id="{7F1C7305-173F-DC64-1A03-053949EF3A15}"/>
                </a:ext>
              </a:extLst>
            </p:cNvPr>
            <p:cNvSpPr/>
            <p:nvPr/>
          </p:nvSpPr>
          <p:spPr>
            <a:xfrm>
              <a:off x="4209450" y="1211238"/>
              <a:ext cx="2554800" cy="909950"/>
            </a:xfrm>
            <a:custGeom>
              <a:avLst/>
              <a:gdLst/>
              <a:ahLst/>
              <a:cxnLst/>
              <a:rect l="l" t="t" r="r" b="b"/>
              <a:pathLst>
                <a:path w="102192" h="36398" extrusionOk="0">
                  <a:moveTo>
                    <a:pt x="1" y="1"/>
                  </a:moveTo>
                  <a:cubicBezTo>
                    <a:pt x="10049" y="1"/>
                    <a:pt x="18193" y="8145"/>
                    <a:pt x="18193" y="18193"/>
                  </a:cubicBezTo>
                  <a:cubicBezTo>
                    <a:pt x="18193" y="28242"/>
                    <a:pt x="10049" y="36398"/>
                    <a:pt x="1" y="36398"/>
                  </a:cubicBezTo>
                  <a:lnTo>
                    <a:pt x="83999" y="36398"/>
                  </a:lnTo>
                  <a:cubicBezTo>
                    <a:pt x="94048" y="36398"/>
                    <a:pt x="102192" y="28242"/>
                    <a:pt x="102192" y="18193"/>
                  </a:cubicBezTo>
                  <a:cubicBezTo>
                    <a:pt x="102192" y="8145"/>
                    <a:pt x="94048" y="1"/>
                    <a:pt x="839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463000" tIns="182850" rIns="914400" bIns="18285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36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" name="Google Shape;230;p19">
              <a:extLst>
                <a:ext uri="{FF2B5EF4-FFF2-40B4-BE49-F238E27FC236}">
                  <a16:creationId xmlns:a16="http://schemas.microsoft.com/office/drawing/2014/main" id="{7B6ED3C2-0C27-87CE-DA71-C666368AEF6D}"/>
                </a:ext>
              </a:extLst>
            </p:cNvPr>
            <p:cNvSpPr/>
            <p:nvPr/>
          </p:nvSpPr>
          <p:spPr>
            <a:xfrm>
              <a:off x="3867367" y="1211238"/>
              <a:ext cx="791066" cy="909950"/>
            </a:xfrm>
            <a:custGeom>
              <a:avLst/>
              <a:gdLst/>
              <a:ahLst/>
              <a:cxnLst/>
              <a:rect l="l" t="t" r="r" b="b"/>
              <a:pathLst>
                <a:path w="36399" h="36398" extrusionOk="0">
                  <a:moveTo>
                    <a:pt x="18193" y="1"/>
                  </a:moveTo>
                  <a:cubicBezTo>
                    <a:pt x="8145" y="1"/>
                    <a:pt x="1" y="8145"/>
                    <a:pt x="1" y="18193"/>
                  </a:cubicBezTo>
                  <a:cubicBezTo>
                    <a:pt x="1" y="28242"/>
                    <a:pt x="8145" y="36398"/>
                    <a:pt x="18193" y="36398"/>
                  </a:cubicBezTo>
                  <a:cubicBezTo>
                    <a:pt x="28242" y="36398"/>
                    <a:pt x="36398" y="28242"/>
                    <a:pt x="36398" y="18193"/>
                  </a:cubicBezTo>
                  <a:cubicBezTo>
                    <a:pt x="36398" y="8145"/>
                    <a:pt x="28242" y="1"/>
                    <a:pt x="1819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bg1"/>
                </a:solidFill>
              </a:endParaRPr>
            </a:p>
          </p:txBody>
        </p:sp>
      </p:grpSp>
      <p:sp>
        <p:nvSpPr>
          <p:cNvPr id="76" name="Google Shape;425;p29">
            <a:extLst>
              <a:ext uri="{FF2B5EF4-FFF2-40B4-BE49-F238E27FC236}">
                <a16:creationId xmlns:a16="http://schemas.microsoft.com/office/drawing/2014/main" id="{C6CC80BA-22F1-6CB1-AB3F-9253D6B7231B}"/>
              </a:ext>
            </a:extLst>
          </p:cNvPr>
          <p:cNvSpPr txBox="1"/>
          <p:nvPr/>
        </p:nvSpPr>
        <p:spPr>
          <a:xfrm>
            <a:off x="11670134" y="6651083"/>
            <a:ext cx="4411933" cy="159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31394D"/>
                </a:solidFill>
                <a:latin typeface="Avenir Next LT Pro Light" panose="020B0304020202020204" pitchFamily="34" charset="0"/>
                <a:ea typeface="Calibri"/>
                <a:cs typeface="Calibri"/>
              </a:defRPr>
            </a:lvl1pPr>
          </a:lstStyle>
          <a:p>
            <a:r>
              <a:rPr lang="fr" b="1" dirty="0">
                <a:solidFill>
                  <a:schemeClr val="tx1">
                    <a:lumMod val="95000"/>
                    <a:lumOff val="5000"/>
                  </a:schemeClr>
                </a:solidFill>
                <a:sym typeface="Calibri"/>
              </a:rPr>
              <a:t>Consulter des détails des entreprises et des individus</a:t>
            </a:r>
            <a:endParaRPr b="1" dirty="0">
              <a:solidFill>
                <a:schemeClr val="tx1">
                  <a:lumMod val="95000"/>
                  <a:lumOff val="5000"/>
                </a:schemeClr>
              </a:solidFill>
              <a:sym typeface="Calibri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128E646-F249-4D78-AB3D-6A999D1462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013" y="3595397"/>
            <a:ext cx="1212902" cy="12129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093D7CC-FE5B-42B9-B3A9-60712A2520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18" y="6667466"/>
            <a:ext cx="1359937" cy="135993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85DDBF5-79A0-46DB-8B20-AE2CE8423B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616" y="3598464"/>
            <a:ext cx="1193000" cy="1193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98AEF92-49FD-48E9-8A82-80D082CDF1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945" y="669402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7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0.10972 " pathEditMode="relative" rAng="0" ptsTypes="AA">
                                      <p:cBhvr>
                                        <p:cTn id="6" dur="12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1" grpId="0"/>
      <p:bldP spid="62" grpId="0"/>
      <p:bldP spid="69" grpId="0"/>
      <p:bldP spid="7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29930F0-686F-4CF9-9E2E-C86A587F26CA}"/>
              </a:ext>
            </a:extLst>
          </p:cNvPr>
          <p:cNvSpPr/>
          <p:nvPr/>
        </p:nvSpPr>
        <p:spPr>
          <a:xfrm>
            <a:off x="1295400" y="9399215"/>
            <a:ext cx="14935200" cy="621085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F9F83783-42E7-46A3-AF8F-079BA62BCAB4}"/>
              </a:ext>
            </a:extLst>
          </p:cNvPr>
          <p:cNvGrpSpPr/>
          <p:nvPr/>
        </p:nvGrpSpPr>
        <p:grpSpPr>
          <a:xfrm>
            <a:off x="11963399" y="3543300"/>
            <a:ext cx="4736095" cy="6743700"/>
            <a:chOff x="11963400" y="3543300"/>
            <a:chExt cx="3810000" cy="6743700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EE09DAEF-18B5-42CB-92C0-B320AEBFED47}"/>
                </a:ext>
              </a:extLst>
            </p:cNvPr>
            <p:cNvGrpSpPr/>
            <p:nvPr/>
          </p:nvGrpSpPr>
          <p:grpSpPr>
            <a:xfrm>
              <a:off x="11963400" y="3543300"/>
              <a:ext cx="3810000" cy="6743700"/>
              <a:chOff x="2057400" y="3543300"/>
              <a:chExt cx="3810000" cy="6743700"/>
            </a:xfrm>
          </p:grpSpPr>
          <p:sp>
            <p:nvSpPr>
              <p:cNvPr id="16" name="Rectangle : avec coins arrondis en haut 15">
                <a:extLst>
                  <a:ext uri="{FF2B5EF4-FFF2-40B4-BE49-F238E27FC236}">
                    <a16:creationId xmlns:a16="http://schemas.microsoft.com/office/drawing/2014/main" id="{E4383927-F65D-4B90-AE7E-1F997874A9A7}"/>
                  </a:ext>
                </a:extLst>
              </p:cNvPr>
              <p:cNvSpPr/>
              <p:nvPr/>
            </p:nvSpPr>
            <p:spPr>
              <a:xfrm>
                <a:off x="2057400" y="3543300"/>
                <a:ext cx="3810000" cy="67437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E600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6EF17F7C-99AE-4F96-B8ED-497B65D6FD1B}"/>
                  </a:ext>
                </a:extLst>
              </p:cNvPr>
              <p:cNvSpPr/>
              <p:nvPr/>
            </p:nvSpPr>
            <p:spPr>
              <a:xfrm>
                <a:off x="2781300" y="4152900"/>
                <a:ext cx="2376000" cy="237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  <p:sp>
            <p:nvSpPr>
              <p:cNvPr id="20" name="Google Shape;453;p30">
                <a:extLst>
                  <a:ext uri="{FF2B5EF4-FFF2-40B4-BE49-F238E27FC236}">
                    <a16:creationId xmlns:a16="http://schemas.microsoft.com/office/drawing/2014/main" id="{BA7748B5-265A-4C7A-873A-6B799F0D6E64}"/>
                  </a:ext>
                </a:extLst>
              </p:cNvPr>
              <p:cNvSpPr/>
              <p:nvPr/>
            </p:nvSpPr>
            <p:spPr>
              <a:xfrm>
                <a:off x="2397773" y="7107215"/>
                <a:ext cx="3143053" cy="15570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50" tIns="45700" rIns="91450" bIns="45700" anchor="t" anchorCtr="0">
                <a:noAutofit/>
              </a:bodyPr>
              <a:lstStyle/>
              <a:p>
                <a:pPr algn="ctr"/>
                <a:r>
                  <a:rPr lang="fr-FR" sz="3200" b="1" dirty="0">
                    <a:solidFill>
                      <a:schemeClr val="bg1"/>
                    </a:solidFill>
                    <a:latin typeface="Avenir Next LT Pro Light" panose="020B0304020202020204" pitchFamily="34" charset="0"/>
                    <a:cs typeface="Poppins" panose="020B0604020202020204" charset="0"/>
                  </a:rPr>
                  <a:t>La mise en place d’un audit</a:t>
                </a:r>
              </a:p>
            </p:txBody>
          </p:sp>
        </p:grpSp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22EB8FF4-9D36-40F9-8DF3-8867E5F50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6400" y="4686300"/>
              <a:ext cx="1371600" cy="1371600"/>
            </a:xfrm>
            <a:prstGeom prst="rect">
              <a:avLst/>
            </a:prstGeom>
          </p:spPr>
        </p:pic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4D1504F6-F4C5-4BD4-B479-B180A15CF819}"/>
              </a:ext>
            </a:extLst>
          </p:cNvPr>
          <p:cNvGrpSpPr/>
          <p:nvPr/>
        </p:nvGrpSpPr>
        <p:grpSpPr>
          <a:xfrm>
            <a:off x="7010400" y="3543300"/>
            <a:ext cx="4626426" cy="6743700"/>
            <a:chOff x="7010400" y="3543300"/>
            <a:chExt cx="3810000" cy="6743700"/>
          </a:xfrm>
        </p:grpSpPr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BC5AA54C-03AC-4801-9345-378C595FAC3E}"/>
                </a:ext>
              </a:extLst>
            </p:cNvPr>
            <p:cNvGrpSpPr/>
            <p:nvPr/>
          </p:nvGrpSpPr>
          <p:grpSpPr>
            <a:xfrm>
              <a:off x="7010400" y="3543300"/>
              <a:ext cx="3810000" cy="6743700"/>
              <a:chOff x="2057400" y="3543300"/>
              <a:chExt cx="3810000" cy="6743700"/>
            </a:xfrm>
          </p:grpSpPr>
          <p:sp>
            <p:nvSpPr>
              <p:cNvPr id="47" name="Rectangle : avec coins arrondis en haut 46">
                <a:extLst>
                  <a:ext uri="{FF2B5EF4-FFF2-40B4-BE49-F238E27FC236}">
                    <a16:creationId xmlns:a16="http://schemas.microsoft.com/office/drawing/2014/main" id="{FD46ECE7-EA7B-42D4-8C56-C07C24BEF143}"/>
                  </a:ext>
                </a:extLst>
              </p:cNvPr>
              <p:cNvSpPr/>
              <p:nvPr/>
            </p:nvSpPr>
            <p:spPr>
              <a:xfrm>
                <a:off x="2057400" y="3543300"/>
                <a:ext cx="3810000" cy="67437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EDEA6AA9-7848-4960-8716-C2B3CC40D2F3}"/>
                  </a:ext>
                </a:extLst>
              </p:cNvPr>
              <p:cNvSpPr/>
              <p:nvPr/>
            </p:nvSpPr>
            <p:spPr>
              <a:xfrm>
                <a:off x="2781300" y="4152900"/>
                <a:ext cx="2376000" cy="237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  <p:sp>
            <p:nvSpPr>
              <p:cNvPr id="49" name="Google Shape;453;p30">
                <a:extLst>
                  <a:ext uri="{FF2B5EF4-FFF2-40B4-BE49-F238E27FC236}">
                    <a16:creationId xmlns:a16="http://schemas.microsoft.com/office/drawing/2014/main" id="{B7DEF5C6-5837-4928-AAE2-A729EFD83BF9}"/>
                  </a:ext>
                </a:extLst>
              </p:cNvPr>
              <p:cNvSpPr/>
              <p:nvPr/>
            </p:nvSpPr>
            <p:spPr>
              <a:xfrm>
                <a:off x="2397773" y="6921385"/>
                <a:ext cx="3143053" cy="17429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50" tIns="45700" rIns="91450" bIns="45700" anchor="t" anchorCtr="0">
                <a:noAutofit/>
              </a:bodyPr>
              <a:lstStyle/>
              <a:p>
                <a:pPr algn="ctr"/>
                <a:r>
                  <a:rPr lang="fr-FR" sz="3200" b="1" dirty="0">
                    <a:solidFill>
                      <a:schemeClr val="bg1"/>
                    </a:solidFill>
                    <a:latin typeface="Avenir Next LT Pro Light" panose="020B0304020202020204" pitchFamily="34" charset="0"/>
                    <a:cs typeface="Poppins" panose="020B0604020202020204" charset="0"/>
                  </a:rPr>
                  <a:t>Recherche en masse et synchroniser tout le processus</a:t>
                </a:r>
                <a:endParaRPr lang="fr-FR" sz="3200" b="1" dirty="0">
                  <a:solidFill>
                    <a:schemeClr val="bg1"/>
                  </a:solidFill>
                  <a:latin typeface="Bahnschrift SemiBold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BA90BB48-957F-4162-8AA7-E404AD5AE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2028" y="4533900"/>
              <a:ext cx="1600541" cy="1600541"/>
            </a:xfrm>
            <a:prstGeom prst="rect">
              <a:avLst/>
            </a:prstGeom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FDC45FD3-60D1-4694-A224-4F8D2E8B67B8}"/>
              </a:ext>
            </a:extLst>
          </p:cNvPr>
          <p:cNvGrpSpPr/>
          <p:nvPr/>
        </p:nvGrpSpPr>
        <p:grpSpPr>
          <a:xfrm>
            <a:off x="2057399" y="3543300"/>
            <a:ext cx="4607573" cy="6743700"/>
            <a:chOff x="2057400" y="3543300"/>
            <a:chExt cx="3810000" cy="6743700"/>
          </a:xfrm>
        </p:grpSpPr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3399F6D1-6BE9-4D7D-A59D-4371E03BA96C}"/>
                </a:ext>
              </a:extLst>
            </p:cNvPr>
            <p:cNvGrpSpPr/>
            <p:nvPr/>
          </p:nvGrpSpPr>
          <p:grpSpPr>
            <a:xfrm>
              <a:off x="2057400" y="3543300"/>
              <a:ext cx="3810000" cy="6743700"/>
              <a:chOff x="2057400" y="3543300"/>
              <a:chExt cx="3810000" cy="6743700"/>
            </a:xfrm>
          </p:grpSpPr>
          <p:sp>
            <p:nvSpPr>
              <p:cNvPr id="41" name="Rectangle : avec coins arrondis en haut 40">
                <a:extLst>
                  <a:ext uri="{FF2B5EF4-FFF2-40B4-BE49-F238E27FC236}">
                    <a16:creationId xmlns:a16="http://schemas.microsoft.com/office/drawing/2014/main" id="{F6954C08-B949-40DF-BAB4-1D41AF281512}"/>
                  </a:ext>
                </a:extLst>
              </p:cNvPr>
              <p:cNvSpPr/>
              <p:nvPr/>
            </p:nvSpPr>
            <p:spPr>
              <a:xfrm>
                <a:off x="2057400" y="3543300"/>
                <a:ext cx="3810000" cy="67437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686D73F8-5161-4AAA-828F-A6D9C3335851}"/>
                  </a:ext>
                </a:extLst>
              </p:cNvPr>
              <p:cNvSpPr/>
              <p:nvPr/>
            </p:nvSpPr>
            <p:spPr>
              <a:xfrm>
                <a:off x="2781300" y="4152900"/>
                <a:ext cx="2376000" cy="237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  <p:sp>
            <p:nvSpPr>
              <p:cNvPr id="43" name="Google Shape;453;p30">
                <a:extLst>
                  <a:ext uri="{FF2B5EF4-FFF2-40B4-BE49-F238E27FC236}">
                    <a16:creationId xmlns:a16="http://schemas.microsoft.com/office/drawing/2014/main" id="{2E7FF161-37BA-457A-86E8-30EA07BD470B}"/>
                  </a:ext>
                </a:extLst>
              </p:cNvPr>
              <p:cNvSpPr/>
              <p:nvPr/>
            </p:nvSpPr>
            <p:spPr>
              <a:xfrm>
                <a:off x="2397773" y="6921385"/>
                <a:ext cx="3143053" cy="17429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50" tIns="45700" rIns="91450" bIns="45700" anchor="t" anchorCtr="0">
                <a:noAutofit/>
              </a:bodyPr>
              <a:lstStyle/>
              <a:p>
                <a:pPr algn="ctr"/>
                <a:r>
                  <a:rPr lang="fr-FR" sz="3200" b="1" dirty="0">
                    <a:solidFill>
                      <a:schemeClr val="bg1"/>
                    </a:solidFill>
                    <a:latin typeface="Avenir Next LT Pro Light" panose="020B0304020202020204" pitchFamily="34" charset="0"/>
                    <a:cs typeface="Poppins" panose="020B0604020202020204" charset="0"/>
                  </a:rPr>
                  <a:t>Activation </a:t>
                </a:r>
                <a:r>
                  <a:rPr lang="fr-FR" sz="3200" b="1" dirty="0" err="1">
                    <a:solidFill>
                      <a:schemeClr val="bg1"/>
                    </a:solidFill>
                    <a:latin typeface="Avenir Next LT Pro Light" panose="020B0304020202020204" pitchFamily="34" charset="0"/>
                    <a:cs typeface="Poppins" panose="020B0604020202020204" charset="0"/>
                  </a:rPr>
                  <a:t>licenses</a:t>
                </a:r>
                <a:endParaRPr lang="fr-FR" sz="3200" b="1" dirty="0">
                  <a:solidFill>
                    <a:schemeClr val="bg1"/>
                  </a:solidFill>
                  <a:latin typeface="Avenir Next LT Pro Light" panose="020B0304020202020204" pitchFamily="34" charset="0"/>
                  <a:cs typeface="Poppins" panose="020B0604020202020204" charset="0"/>
                </a:endParaRPr>
              </a:p>
              <a:p>
                <a:pPr algn="ctr"/>
                <a:r>
                  <a:rPr lang="fr-FR" sz="3200" b="1" dirty="0">
                    <a:solidFill>
                      <a:schemeClr val="bg1"/>
                    </a:solidFill>
                    <a:latin typeface="Avenir Next LT Pro Light" panose="020B0304020202020204" pitchFamily="34" charset="0"/>
                    <a:cs typeface="Poppins" panose="020B0604020202020204" charset="0"/>
                  </a:rPr>
                  <a:t>Bug fixes</a:t>
                </a:r>
              </a:p>
              <a:p>
                <a:pPr algn="ctr"/>
                <a:r>
                  <a:rPr lang="fr-FR" sz="3200" b="1" dirty="0">
                    <a:solidFill>
                      <a:schemeClr val="bg1"/>
                    </a:solidFill>
                    <a:latin typeface="Avenir Next LT Pro Light" panose="020B0304020202020204" pitchFamily="34" charset="0"/>
                    <a:cs typeface="Poppins" panose="020B0604020202020204" charset="0"/>
                  </a:rPr>
                  <a:t>Intégrer des nouvelles sources des données </a:t>
                </a:r>
              </a:p>
            </p:txBody>
          </p:sp>
        </p:grp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C77DADB3-C9B9-4F6F-9C0D-6CE0E0F42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9029" y="4610100"/>
              <a:ext cx="1600541" cy="1600541"/>
            </a:xfrm>
            <a:prstGeom prst="rect">
              <a:avLst/>
            </a:prstGeom>
          </p:spPr>
        </p:pic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32DB212-D495-469D-8885-2E64A6C078CD}"/>
              </a:ext>
            </a:extLst>
          </p:cNvPr>
          <p:cNvSpPr/>
          <p:nvPr/>
        </p:nvSpPr>
        <p:spPr>
          <a:xfrm>
            <a:off x="1295400" y="9665915"/>
            <a:ext cx="14935200" cy="6210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D2AF911F-468F-4A7E-875F-64EDB8DCD2C9}"/>
              </a:ext>
            </a:extLst>
          </p:cNvPr>
          <p:cNvSpPr txBox="1"/>
          <p:nvPr/>
        </p:nvSpPr>
        <p:spPr>
          <a:xfrm>
            <a:off x="5410200" y="342900"/>
            <a:ext cx="7467600" cy="92333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000" dirty="0">
                <a:solidFill>
                  <a:srgbClr val="E60028"/>
                </a:solidFill>
                <a:latin typeface="League Spartan"/>
                <a:ea typeface="League Spartan"/>
                <a:cs typeface="League Spartan"/>
              </a:rPr>
              <a:t> </a:t>
            </a:r>
            <a:r>
              <a:rPr lang="en-US" sz="60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</a:rPr>
              <a:t>Perspectives</a:t>
            </a:r>
          </a:p>
        </p:txBody>
      </p:sp>
      <p:cxnSp>
        <p:nvCxnSpPr>
          <p:cNvPr id="24" name="Google Shape;170;p19">
            <a:extLst>
              <a:ext uri="{FF2B5EF4-FFF2-40B4-BE49-F238E27FC236}">
                <a16:creationId xmlns:a16="http://schemas.microsoft.com/office/drawing/2014/main" id="{A091616F-27DB-4A8B-96C3-FA40CFAD2A71}"/>
              </a:ext>
            </a:extLst>
          </p:cNvPr>
          <p:cNvCxnSpPr/>
          <p:nvPr/>
        </p:nvCxnSpPr>
        <p:spPr>
          <a:xfrm>
            <a:off x="457200" y="9791700"/>
            <a:ext cx="172974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22C66199-4985-44F6-B928-4F68A104B597}"/>
              </a:ext>
            </a:extLst>
          </p:cNvPr>
          <p:cNvSpPr/>
          <p:nvPr/>
        </p:nvSpPr>
        <p:spPr>
          <a:xfrm>
            <a:off x="16916400" y="9867900"/>
            <a:ext cx="838200" cy="38100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A5E7A5-666D-4962-9F50-F3AA4EF4D177}"/>
              </a:ext>
            </a:extLst>
          </p:cNvPr>
          <p:cNvSpPr/>
          <p:nvPr/>
        </p:nvSpPr>
        <p:spPr>
          <a:xfrm>
            <a:off x="17140671" y="9898618"/>
            <a:ext cx="468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57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49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7" name="Google Shape;171;p19">
            <a:extLst>
              <a:ext uri="{FF2B5EF4-FFF2-40B4-BE49-F238E27FC236}">
                <a16:creationId xmlns:a16="http://schemas.microsoft.com/office/drawing/2014/main" id="{7356DCF3-6B36-4B74-B941-C66948B048B1}"/>
              </a:ext>
            </a:extLst>
          </p:cNvPr>
          <p:cNvSpPr/>
          <p:nvPr/>
        </p:nvSpPr>
        <p:spPr>
          <a:xfrm>
            <a:off x="457200" y="9833984"/>
            <a:ext cx="3657600" cy="45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/>
          <a:p>
            <a:pPr marL="0" lvl="1"/>
            <a:r>
              <a:rPr lang="fr-FR" sz="2000" cap="small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Conclusion et Perspectives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602282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/>
          <p:nvPr/>
        </p:nvSpPr>
        <p:spPr>
          <a:xfrm rot="-5400000">
            <a:off x="8440953" y="-8860046"/>
            <a:ext cx="1406093" cy="18288000"/>
          </a:xfrm>
          <a:prstGeom prst="roundRect">
            <a:avLst>
              <a:gd name="adj" fmla="val 32151"/>
            </a:avLst>
          </a:prstGeom>
          <a:noFill/>
          <a:ln w="28575" cap="flat" cmpd="sng">
            <a:solidFill>
              <a:srgbClr val="E600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9"/>
          <p:cNvPicPr preferRelativeResize="0"/>
          <p:nvPr/>
        </p:nvPicPr>
        <p:blipFill rotWithShape="1"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287450" y="69300"/>
            <a:ext cx="766800" cy="766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</p:pic>
      <p:cxnSp>
        <p:nvCxnSpPr>
          <p:cNvPr id="170" name="Google Shape;170;p19"/>
          <p:cNvCxnSpPr/>
          <p:nvPr/>
        </p:nvCxnSpPr>
        <p:spPr>
          <a:xfrm>
            <a:off x="457200" y="9791700"/>
            <a:ext cx="172974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" name="Google Shape;171;p19"/>
          <p:cNvSpPr/>
          <p:nvPr/>
        </p:nvSpPr>
        <p:spPr>
          <a:xfrm>
            <a:off x="457201" y="9833985"/>
            <a:ext cx="22236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/>
          <a:p>
            <a:pPr marL="0" lvl="1"/>
            <a:r>
              <a:rPr lang="fr" sz="2000" cap="small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Contexte Général</a:t>
            </a:r>
            <a:endParaRPr sz="1400" dirty="0"/>
          </a:p>
        </p:txBody>
      </p:sp>
      <p:pic>
        <p:nvPicPr>
          <p:cNvPr id="172" name="Google Shape;17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6850" y="93350"/>
            <a:ext cx="766800" cy="766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73" name="Google Shape;173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32022" y="93350"/>
            <a:ext cx="766800" cy="766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74" name="Google Shape;174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66698" y="93340"/>
            <a:ext cx="766800" cy="766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82CDCF2-2C12-4F0A-BDA7-4EB69D2EBE39}"/>
              </a:ext>
            </a:extLst>
          </p:cNvPr>
          <p:cNvSpPr/>
          <p:nvPr/>
        </p:nvSpPr>
        <p:spPr>
          <a:xfrm>
            <a:off x="16916400" y="9867900"/>
            <a:ext cx="838200" cy="38100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E7C1CB-7273-4F1D-9BCD-1AC80DE9D598}"/>
              </a:ext>
            </a:extLst>
          </p:cNvPr>
          <p:cNvSpPr/>
          <p:nvPr/>
        </p:nvSpPr>
        <p:spPr>
          <a:xfrm>
            <a:off x="17140671" y="9898618"/>
            <a:ext cx="469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57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08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/>
          <p:nvPr/>
        </p:nvSpPr>
        <p:spPr>
          <a:xfrm rot="-5400000">
            <a:off x="8440953" y="-8860046"/>
            <a:ext cx="1406093" cy="18288000"/>
          </a:xfrm>
          <a:prstGeom prst="roundRect">
            <a:avLst>
              <a:gd name="adj" fmla="val 32151"/>
            </a:avLst>
          </a:prstGeom>
          <a:noFill/>
          <a:ln w="28575" cap="flat" cmpd="sng">
            <a:solidFill>
              <a:srgbClr val="E600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!!Text"/>
          <p:cNvSpPr txBox="1"/>
          <p:nvPr/>
        </p:nvSpPr>
        <p:spPr>
          <a:xfrm>
            <a:off x="921063" y="538940"/>
            <a:ext cx="32691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" sz="2800" dirty="0">
                <a:latin typeface="Bahnschrift SemiBold" panose="020B0502040204020203" pitchFamily="34" charset="0"/>
                <a:cs typeface="Poppins" panose="020B0604020202020204" charset="0"/>
                <a:sym typeface="Poppins"/>
              </a:rPr>
              <a:t>Problématique</a:t>
            </a:r>
            <a:endParaRPr sz="2800" dirty="0">
              <a:latin typeface="Bahnschrift SemiBold" panose="020B0502040204020203" pitchFamily="34" charset="0"/>
              <a:cs typeface="Poppins" panose="020B0604020202020204" charset="0"/>
              <a:sym typeface="Poppins"/>
            </a:endParaRPr>
          </a:p>
        </p:txBody>
      </p:sp>
      <p:pic>
        <p:nvPicPr>
          <p:cNvPr id="169" name="Google Shape;16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7450" y="69300"/>
            <a:ext cx="536400" cy="53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0" name="Google Shape;170;p19"/>
          <p:cNvCxnSpPr/>
          <p:nvPr/>
        </p:nvCxnSpPr>
        <p:spPr>
          <a:xfrm>
            <a:off x="457200" y="9791700"/>
            <a:ext cx="172974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" name="Google Shape;171;p19"/>
          <p:cNvSpPr/>
          <p:nvPr/>
        </p:nvSpPr>
        <p:spPr>
          <a:xfrm>
            <a:off x="457201" y="9833985"/>
            <a:ext cx="22236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/>
          <a:p>
            <a:pPr marL="0" lvl="1"/>
            <a:r>
              <a:rPr lang="fr" sz="2000" cap="small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Contexte Général</a:t>
            </a:r>
            <a:endParaRPr sz="1400" dirty="0"/>
          </a:p>
        </p:txBody>
      </p:sp>
      <p:pic>
        <p:nvPicPr>
          <p:cNvPr id="172" name="Google Shape;17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6850" y="93350"/>
            <a:ext cx="766800" cy="766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73" name="Google Shape;173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32022" y="93350"/>
            <a:ext cx="766800" cy="766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74" name="Google Shape;174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66698" y="93340"/>
            <a:ext cx="766800" cy="766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79" name="Google Shape;179;p19"/>
          <p:cNvSpPr txBox="1"/>
          <p:nvPr/>
        </p:nvSpPr>
        <p:spPr>
          <a:xfrm>
            <a:off x="7072569" y="2371239"/>
            <a:ext cx="4284550" cy="80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fr" sz="2800" dirty="0">
                <a:latin typeface="Avenir Next LT Pro Light" panose="020B0304020202020204" pitchFamily="34" charset="0"/>
                <a:ea typeface="Calibri"/>
                <a:cs typeface="Calibri"/>
                <a:sym typeface="Calibri"/>
              </a:rPr>
              <a:t>Les réseaux sociaux</a:t>
            </a:r>
            <a:endParaRPr sz="2800" dirty="0">
              <a:latin typeface="Avenir Next LT Pro Light" panose="020B0304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7072569" y="4708190"/>
            <a:ext cx="4641903" cy="80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fr" sz="2800" dirty="0">
                <a:latin typeface="Avenir Next LT Pro Light" panose="020B0304020202020204" pitchFamily="34" charset="0"/>
                <a:ea typeface="Calibri"/>
                <a:cs typeface="Calibri"/>
                <a:sym typeface="Calibri"/>
              </a:rPr>
              <a:t>Les recherches manuelles</a:t>
            </a:r>
            <a:endParaRPr sz="2800" dirty="0">
              <a:latin typeface="Avenir Next LT Pro Light" panose="020B0304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7077649" y="6890433"/>
            <a:ext cx="5647752" cy="123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fr" sz="2800" dirty="0">
                <a:latin typeface="Avenir Next LT Pro Light" panose="020B0304020202020204" pitchFamily="34" charset="0"/>
                <a:ea typeface="Calibri"/>
                <a:cs typeface="Calibri"/>
                <a:sym typeface="Calibri"/>
              </a:rPr>
              <a:t>L’organisation et la participation à des événements prestigieux</a:t>
            </a:r>
            <a:endParaRPr sz="2800" dirty="0">
              <a:latin typeface="Avenir Next LT Pro Light" panose="020B0304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13400051" y="6507109"/>
            <a:ext cx="2847839" cy="80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fr" sz="2800" b="1" dirty="0">
                <a:latin typeface="Avenir Next LT Pro Light" panose="020B0304020202020204" pitchFamily="34" charset="0"/>
                <a:ea typeface="Calibri"/>
                <a:cs typeface="Calibri"/>
                <a:sym typeface="Calibri"/>
              </a:rPr>
              <a:t>Des</a:t>
            </a:r>
            <a:r>
              <a:rPr lang="fr" sz="26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2800" b="1" dirty="0">
                <a:latin typeface="Avenir Next LT Pro Light" panose="020B0304020202020204" pitchFamily="34" charset="0"/>
                <a:ea typeface="Calibri"/>
                <a:cs typeface="Calibri"/>
                <a:sym typeface="Calibri"/>
              </a:rPr>
              <a:t>prospects</a:t>
            </a:r>
            <a:endParaRPr sz="2800" b="1" dirty="0">
              <a:latin typeface="Avenir Next LT Pro Light" panose="020B030402020202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96;p15">
            <a:extLst>
              <a:ext uri="{FF2B5EF4-FFF2-40B4-BE49-F238E27FC236}">
                <a16:creationId xmlns:a16="http://schemas.microsoft.com/office/drawing/2014/main" id="{B5282A9C-68CD-47C0-AF1F-C32E3F2F2CCB}"/>
              </a:ext>
            </a:extLst>
          </p:cNvPr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5662" y="3883500"/>
            <a:ext cx="2520000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Google Shape;105;p16">
            <a:extLst>
              <a:ext uri="{FF2B5EF4-FFF2-40B4-BE49-F238E27FC236}">
                <a16:creationId xmlns:a16="http://schemas.microsoft.com/office/drawing/2014/main" id="{94F0CB37-3F2A-4A1F-B4E0-35B5A5AC71D0}"/>
              </a:ext>
            </a:extLst>
          </p:cNvPr>
          <p:cNvSpPr txBox="1"/>
          <p:nvPr/>
        </p:nvSpPr>
        <p:spPr>
          <a:xfrm>
            <a:off x="1222744" y="6398351"/>
            <a:ext cx="3585837" cy="719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3600" b="1" dirty="0">
                <a:latin typeface="Bahnschrift SemiBold" panose="020B0502040204020203" pitchFamily="34" charset="0"/>
                <a:cs typeface="Poppins" panose="020B0604020202020204" charset="0"/>
                <a:sym typeface="Calibri"/>
              </a:rPr>
              <a:t>Banque Privée</a:t>
            </a:r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A448C1D6-B4BF-4A01-A8DE-EDB605E11E30}"/>
              </a:ext>
            </a:extLst>
          </p:cNvPr>
          <p:cNvCxnSpPr>
            <a:cxnSpLocks/>
          </p:cNvCxnSpPr>
          <p:nvPr/>
        </p:nvCxnSpPr>
        <p:spPr>
          <a:xfrm rot="16200000">
            <a:off x="6053593" y="6637502"/>
            <a:ext cx="1" cy="1800000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1C47FEEB-8987-4CF5-8F61-BCEE6EA9C691}"/>
              </a:ext>
            </a:extLst>
          </p:cNvPr>
          <p:cNvCxnSpPr>
            <a:cxnSpLocks/>
          </p:cNvCxnSpPr>
          <p:nvPr/>
        </p:nvCxnSpPr>
        <p:spPr>
          <a:xfrm rot="16200000">
            <a:off x="6053594" y="1840559"/>
            <a:ext cx="1" cy="1800000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70DE46B-EFA8-4B0A-89B6-09E4AAA6F2A9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2768334" y="5143502"/>
            <a:ext cx="4788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A33064B-7878-4B9F-8FC3-A387BB79700D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08802" y="4783502"/>
            <a:ext cx="0" cy="720000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3DC9727F-4F39-4FB4-AA0E-F566AA3F718F}"/>
              </a:ext>
            </a:extLst>
          </p:cNvPr>
          <p:cNvCxnSpPr>
            <a:cxnSpLocks/>
          </p:cNvCxnSpPr>
          <p:nvPr/>
        </p:nvCxnSpPr>
        <p:spPr>
          <a:xfrm rot="16200000">
            <a:off x="6072379" y="4243500"/>
            <a:ext cx="1" cy="1800000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2566B91-815D-499E-A79B-ED1C4CB85315}"/>
              </a:ext>
            </a:extLst>
          </p:cNvPr>
          <p:cNvGrpSpPr/>
          <p:nvPr/>
        </p:nvGrpSpPr>
        <p:grpSpPr>
          <a:xfrm>
            <a:off x="13378214" y="4059708"/>
            <a:ext cx="2655284" cy="2520000"/>
            <a:chOff x="14099416" y="3580607"/>
            <a:chExt cx="2655284" cy="2520000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FB2506E6-977D-4F96-BBF3-DCD5A62A2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63599" y="3618783"/>
              <a:ext cx="1245022" cy="1245022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824E9275-A96E-46BD-A5A2-3292DB145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9416" y="4202032"/>
              <a:ext cx="1293944" cy="1293944"/>
            </a:xfrm>
            <a:prstGeom prst="rect">
              <a:avLst/>
            </a:prstGeom>
          </p:spPr>
        </p:pic>
        <p:sp>
          <p:nvSpPr>
            <p:cNvPr id="187" name="Google Shape;187;p19"/>
            <p:cNvSpPr/>
            <p:nvPr/>
          </p:nvSpPr>
          <p:spPr>
            <a:xfrm>
              <a:off x="14187564" y="3580607"/>
              <a:ext cx="2520000" cy="2520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E87B6408-3638-4FE6-91C3-2A417BD66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4770" y="4071985"/>
              <a:ext cx="1409930" cy="1409930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63A11810-8861-4B53-8D48-F61CBCD8C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2800" y="4605589"/>
              <a:ext cx="1329528" cy="1329528"/>
            </a:xfrm>
            <a:prstGeom prst="rect">
              <a:avLst/>
            </a:prstGeom>
          </p:spPr>
        </p:pic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860F7430-A743-4906-A5DD-886AC71EDA9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3" y="8358216"/>
            <a:ext cx="1203248" cy="1203248"/>
          </a:xfrm>
          <a:prstGeom prst="rect">
            <a:avLst/>
          </a:prstGeom>
        </p:spPr>
      </p:pic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C7E007A8-5081-4CA5-BFBE-2B0F7FA60E3F}"/>
              </a:ext>
            </a:extLst>
          </p:cNvPr>
          <p:cNvSpPr/>
          <p:nvPr/>
        </p:nvSpPr>
        <p:spPr>
          <a:xfrm>
            <a:off x="16916400" y="9867900"/>
            <a:ext cx="838200" cy="38100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6D4089-4651-4B78-B20C-EED3C265BE4C}"/>
              </a:ext>
            </a:extLst>
          </p:cNvPr>
          <p:cNvSpPr/>
          <p:nvPr/>
        </p:nvSpPr>
        <p:spPr>
          <a:xfrm>
            <a:off x="17140671" y="9898618"/>
            <a:ext cx="469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57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08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59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0" grpId="0"/>
      <p:bldP spid="181" grpId="0"/>
      <p:bldP spid="18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96F0E-2C41-8D27-7756-EE3E8B223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40F791B1-AE24-4483-B172-04F85D77D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7" y="1951023"/>
            <a:ext cx="17489926" cy="638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82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96F0E-2C41-8D27-7756-EE3E8B223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F55733BD-0D4F-4EDB-87CE-9BE34D44EFE7}"/>
              </a:ext>
            </a:extLst>
          </p:cNvPr>
          <p:cNvGrpSpPr/>
          <p:nvPr/>
        </p:nvGrpSpPr>
        <p:grpSpPr>
          <a:xfrm>
            <a:off x="577780" y="1638301"/>
            <a:ext cx="17132440" cy="7010398"/>
            <a:chOff x="3124200" y="2795873"/>
            <a:chExt cx="11943609" cy="4619055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E889604A-F974-8387-6841-17D0298C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90" y="2872071"/>
              <a:ext cx="11847619" cy="4542857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4E2D686E-90F0-1539-A7AE-6877C99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2795873"/>
              <a:ext cx="11943608" cy="2347626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1FE274CC-B06C-F1A7-81BB-27EDAF771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400" y="3619500"/>
              <a:ext cx="3886200" cy="2367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2510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3A9D998-0F53-4863-B06B-8C42A3ACA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00" y="1638300"/>
            <a:ext cx="13089773" cy="724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72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B6F8CAE-DCCA-42FD-8420-497431345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1109" y="2109703"/>
            <a:ext cx="13553198" cy="67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74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!!api">
            <a:extLst>
              <a:ext uri="{FF2B5EF4-FFF2-40B4-BE49-F238E27FC236}">
                <a16:creationId xmlns:a16="http://schemas.microsoft.com/office/drawing/2014/main" id="{6381CA0E-6818-450D-A324-188254D696AE}"/>
              </a:ext>
            </a:extLst>
          </p:cNvPr>
          <p:cNvGrpSpPr/>
          <p:nvPr/>
        </p:nvGrpSpPr>
        <p:grpSpPr>
          <a:xfrm>
            <a:off x="3124200" y="3960417"/>
            <a:ext cx="3143464" cy="2366166"/>
            <a:chOff x="3124200" y="4203183"/>
            <a:chExt cx="3143464" cy="2366166"/>
          </a:xfrm>
        </p:grpSpPr>
        <p:pic>
          <p:nvPicPr>
            <p:cNvPr id="22" name="Google Shape;298;p23">
              <a:extLst>
                <a:ext uri="{FF2B5EF4-FFF2-40B4-BE49-F238E27FC236}">
                  <a16:creationId xmlns:a16="http://schemas.microsoft.com/office/drawing/2014/main" id="{B8DBB160-2091-4AD2-ADB2-49748FF6B57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24200" y="5611949"/>
              <a:ext cx="3143464" cy="95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99;p23">
              <a:extLst>
                <a:ext uri="{FF2B5EF4-FFF2-40B4-BE49-F238E27FC236}">
                  <a16:creationId xmlns:a16="http://schemas.microsoft.com/office/drawing/2014/main" id="{6D9F1B13-2732-4420-B344-C2A348286F2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84132" y="4203183"/>
              <a:ext cx="2223600" cy="571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300;p23">
              <a:extLst>
                <a:ext uri="{FF2B5EF4-FFF2-40B4-BE49-F238E27FC236}">
                  <a16:creationId xmlns:a16="http://schemas.microsoft.com/office/drawing/2014/main" id="{B2C6DCDF-EE9E-4C9A-9D5B-3379059B45A3}"/>
                </a:ext>
              </a:extLst>
            </p:cNvPr>
            <p:cNvSpPr txBox="1"/>
            <p:nvPr/>
          </p:nvSpPr>
          <p:spPr>
            <a:xfrm>
              <a:off x="4391132" y="4774479"/>
              <a:ext cx="609600" cy="95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r>
                <a:rPr lang="fr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9"/>
          <p:cNvSpPr/>
          <p:nvPr/>
        </p:nvSpPr>
        <p:spPr>
          <a:xfrm rot="-5400000">
            <a:off x="8440953" y="-8860046"/>
            <a:ext cx="1406093" cy="18288000"/>
          </a:xfrm>
          <a:prstGeom prst="roundRect">
            <a:avLst>
              <a:gd name="adj" fmla="val 32151"/>
            </a:avLst>
          </a:prstGeom>
          <a:noFill/>
          <a:ln w="28575" cap="flat" cmpd="sng">
            <a:solidFill>
              <a:srgbClr val="E600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9"/>
          <p:cNvPicPr preferRelativeResize="0"/>
          <p:nvPr/>
        </p:nvPicPr>
        <p:blipFill rotWithShape="1">
          <a:blip r:embed="rId5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287450" y="69300"/>
            <a:ext cx="766800" cy="766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</p:pic>
      <p:cxnSp>
        <p:nvCxnSpPr>
          <p:cNvPr id="170" name="Google Shape;170;p19"/>
          <p:cNvCxnSpPr/>
          <p:nvPr/>
        </p:nvCxnSpPr>
        <p:spPr>
          <a:xfrm>
            <a:off x="457200" y="9791700"/>
            <a:ext cx="172974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" name="Google Shape;171;p19"/>
          <p:cNvSpPr/>
          <p:nvPr/>
        </p:nvSpPr>
        <p:spPr>
          <a:xfrm>
            <a:off x="457201" y="9833985"/>
            <a:ext cx="22236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/>
          <a:p>
            <a:pPr marL="0" lvl="1"/>
            <a:r>
              <a:rPr lang="fr" sz="2000" cap="small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Contexte Général</a:t>
            </a:r>
            <a:endParaRPr sz="1400" dirty="0"/>
          </a:p>
        </p:txBody>
      </p:sp>
      <p:pic>
        <p:nvPicPr>
          <p:cNvPr id="172" name="Google Shape;172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56850" y="93350"/>
            <a:ext cx="766800" cy="766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73" name="Google Shape;173;p19"/>
          <p:cNvPicPr preferRelativeResize="0"/>
          <p:nvPr/>
        </p:nvPicPr>
        <p:blipFill rotWithShape="1">
          <a:blip r:embed="rId7">
            <a:alphaModFix/>
            <a:biLevel thresh="75000"/>
          </a:blip>
          <a:srcRect/>
          <a:stretch/>
        </p:blipFill>
        <p:spPr>
          <a:xfrm>
            <a:off x="6932022" y="93350"/>
            <a:ext cx="536400" cy="53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4" name="Google Shape;174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66698" y="93340"/>
            <a:ext cx="766800" cy="766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9" name="!!Text">
            <a:extLst>
              <a:ext uri="{FF2B5EF4-FFF2-40B4-BE49-F238E27FC236}">
                <a16:creationId xmlns:a16="http://schemas.microsoft.com/office/drawing/2014/main" id="{A12D9A22-676A-4A44-8A44-4B26EF450994}"/>
              </a:ext>
            </a:extLst>
          </p:cNvPr>
          <p:cNvSpPr txBox="1"/>
          <p:nvPr/>
        </p:nvSpPr>
        <p:spPr>
          <a:xfrm>
            <a:off x="5570026" y="538940"/>
            <a:ext cx="32691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sz="2800" dirty="0">
                <a:latin typeface="Bahnschrift SemiBold" panose="020B0502040204020203" pitchFamily="34" charset="0"/>
                <a:cs typeface="Poppins" panose="020B0604020202020204" charset="0"/>
                <a:sym typeface="Poppins"/>
              </a:rPr>
              <a:t>Solution</a:t>
            </a:r>
            <a:endParaRPr sz="2800" dirty="0">
              <a:latin typeface="Bahnschrift SemiBold" panose="020B0502040204020203" pitchFamily="34" charset="0"/>
              <a:cs typeface="Poppins" panose="020B0604020202020204" charset="0"/>
              <a:sym typeface="Poppins"/>
            </a:endParaRPr>
          </a:p>
        </p:txBody>
      </p:sp>
      <p:grpSp>
        <p:nvGrpSpPr>
          <p:cNvPr id="18" name="aaa">
            <a:extLst>
              <a:ext uri="{FF2B5EF4-FFF2-40B4-BE49-F238E27FC236}">
                <a16:creationId xmlns:a16="http://schemas.microsoft.com/office/drawing/2014/main" id="{8A2E0AD6-E6C3-4B81-A284-9A387172E485}"/>
              </a:ext>
            </a:extLst>
          </p:cNvPr>
          <p:cNvGrpSpPr/>
          <p:nvPr/>
        </p:nvGrpSpPr>
        <p:grpSpPr>
          <a:xfrm>
            <a:off x="6076950" y="2076450"/>
            <a:ext cx="6134100" cy="6134100"/>
            <a:chOff x="5140660" y="2573998"/>
            <a:chExt cx="6134100" cy="6134100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3E98B086-A3F3-43E9-93B0-EABAC3CEF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0660" y="2573998"/>
              <a:ext cx="6134100" cy="61341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Google Shape;290;p23">
              <a:extLst>
                <a:ext uri="{FF2B5EF4-FFF2-40B4-BE49-F238E27FC236}">
                  <a16:creationId xmlns:a16="http://schemas.microsoft.com/office/drawing/2014/main" id="{B7793A7A-581C-406A-8184-CF22944CB706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910794" y="5062348"/>
              <a:ext cx="2593832" cy="1157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A37A63BD-1CD5-47B4-8276-D7B784A6D044}"/>
              </a:ext>
            </a:extLst>
          </p:cNvPr>
          <p:cNvCxnSpPr>
            <a:cxnSpLocks/>
          </p:cNvCxnSpPr>
          <p:nvPr/>
        </p:nvCxnSpPr>
        <p:spPr>
          <a:xfrm rot="16200000">
            <a:off x="13001799" y="6340851"/>
            <a:ext cx="1" cy="1260000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E1AEB9D-2671-4D34-929A-A8AED7E7AA26}"/>
              </a:ext>
            </a:extLst>
          </p:cNvPr>
          <p:cNvCxnSpPr>
            <a:cxnSpLocks/>
          </p:cNvCxnSpPr>
          <p:nvPr/>
        </p:nvCxnSpPr>
        <p:spPr>
          <a:xfrm rot="16200000">
            <a:off x="13001800" y="3100850"/>
            <a:ext cx="1" cy="1260000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C6C25D3-06AE-427D-A2DB-829E568BBD43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0760539" y="5352300"/>
            <a:ext cx="324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B8048A11-F676-4E8F-8083-FFF8D7F689A5}"/>
              </a:ext>
            </a:extLst>
          </p:cNvPr>
          <p:cNvCxnSpPr>
            <a:cxnSpLocks/>
          </p:cNvCxnSpPr>
          <p:nvPr/>
        </p:nvCxnSpPr>
        <p:spPr>
          <a:xfrm rot="16200000" flipV="1">
            <a:off x="12027007" y="5033823"/>
            <a:ext cx="0" cy="720000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5C623F9F-F37E-4780-A50E-A45EA8BB47C5}"/>
              </a:ext>
            </a:extLst>
          </p:cNvPr>
          <p:cNvCxnSpPr>
            <a:cxnSpLocks/>
          </p:cNvCxnSpPr>
          <p:nvPr/>
        </p:nvCxnSpPr>
        <p:spPr>
          <a:xfrm rot="16200000">
            <a:off x="13020584" y="4763821"/>
            <a:ext cx="1" cy="1260000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Google Shape;291;p23">
            <a:extLst>
              <a:ext uri="{FF2B5EF4-FFF2-40B4-BE49-F238E27FC236}">
                <a16:creationId xmlns:a16="http://schemas.microsoft.com/office/drawing/2014/main" id="{9C3B6C4E-460F-4A10-A287-D02258F7D5AA}"/>
              </a:ext>
            </a:extLst>
          </p:cNvPr>
          <p:cNvSpPr txBox="1"/>
          <p:nvPr/>
        </p:nvSpPr>
        <p:spPr>
          <a:xfrm>
            <a:off x="14107442" y="3403833"/>
            <a:ext cx="48504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fr" sz="2000" dirty="0">
                <a:latin typeface="Avenir Next LT Pro Light" panose="020B0304020202020204" pitchFamily="34" charset="0"/>
                <a:ea typeface="Calibri"/>
                <a:cs typeface="Calibri"/>
              </a:rPr>
              <a:t>Accès rappide</a:t>
            </a:r>
            <a:endParaRPr sz="2000" dirty="0">
              <a:latin typeface="Avenir Next LT Pro Light" panose="020B0304020202020204" pitchFamily="34" charset="0"/>
              <a:ea typeface="Calibri"/>
              <a:cs typeface="Calibri"/>
            </a:endParaRPr>
          </a:p>
        </p:txBody>
      </p:sp>
      <p:sp>
        <p:nvSpPr>
          <p:cNvPr id="30" name="Google Shape;292;p23">
            <a:extLst>
              <a:ext uri="{FF2B5EF4-FFF2-40B4-BE49-F238E27FC236}">
                <a16:creationId xmlns:a16="http://schemas.microsoft.com/office/drawing/2014/main" id="{9ED2AD99-1948-49C9-B794-FEA8D0CC69D5}"/>
              </a:ext>
            </a:extLst>
          </p:cNvPr>
          <p:cNvSpPr txBox="1"/>
          <p:nvPr/>
        </p:nvSpPr>
        <p:spPr>
          <a:xfrm>
            <a:off x="14107442" y="5025299"/>
            <a:ext cx="4383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fr" sz="2000" dirty="0">
                <a:latin typeface="Avenir Next LT Pro Light" panose="020B0304020202020204" pitchFamily="34" charset="0"/>
                <a:ea typeface="Calibri"/>
                <a:cs typeface="Calibri"/>
              </a:rPr>
              <a:t>Recherche efficace et simple</a:t>
            </a:r>
            <a:endParaRPr sz="2000" dirty="0">
              <a:latin typeface="Avenir Next LT Pro Light" panose="020B0304020202020204" pitchFamily="34" charset="0"/>
              <a:ea typeface="Calibri"/>
              <a:cs typeface="Calibri"/>
            </a:endParaRPr>
          </a:p>
        </p:txBody>
      </p:sp>
      <p:sp>
        <p:nvSpPr>
          <p:cNvPr id="31" name="Google Shape;293;p23">
            <a:extLst>
              <a:ext uri="{FF2B5EF4-FFF2-40B4-BE49-F238E27FC236}">
                <a16:creationId xmlns:a16="http://schemas.microsoft.com/office/drawing/2014/main" id="{AD4D7805-A934-430E-B657-E12D13CC45CE}"/>
              </a:ext>
            </a:extLst>
          </p:cNvPr>
          <p:cNvSpPr txBox="1"/>
          <p:nvPr/>
        </p:nvSpPr>
        <p:spPr>
          <a:xfrm>
            <a:off x="14107442" y="6642636"/>
            <a:ext cx="4383600" cy="880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>
              <a:defRPr lang="en-US"/>
            </a:defPPr>
            <a:lvl1pPr>
              <a:defRPr sz="2000">
                <a:latin typeface="Avenir Next LT Pro Light" panose="020B0304020202020204" pitchFamily="34" charset="0"/>
                <a:ea typeface="Calibri"/>
                <a:cs typeface="Calibri"/>
              </a:defRPr>
            </a:lvl1pPr>
          </a:lstStyle>
          <a:p>
            <a:r>
              <a:rPr lang="fr" dirty="0"/>
              <a:t>Données </a:t>
            </a:r>
            <a:r>
              <a:rPr lang="fr-FR" dirty="0"/>
              <a:t>bien structurées et actualisées</a:t>
            </a:r>
            <a:endParaRPr dirty="0"/>
          </a:p>
        </p:txBody>
      </p:sp>
      <p:pic>
        <p:nvPicPr>
          <p:cNvPr id="32" name="Google Shape;294;p23">
            <a:extLst>
              <a:ext uri="{FF2B5EF4-FFF2-40B4-BE49-F238E27FC236}">
                <a16:creationId xmlns:a16="http://schemas.microsoft.com/office/drawing/2014/main" id="{4A2662FA-09B1-4432-9537-53F0EE27DFD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855004" y="3561633"/>
            <a:ext cx="342360" cy="3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295;p23">
            <a:extLst>
              <a:ext uri="{FF2B5EF4-FFF2-40B4-BE49-F238E27FC236}">
                <a16:creationId xmlns:a16="http://schemas.microsoft.com/office/drawing/2014/main" id="{372555F0-BFA8-4736-9255-3041546F580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855004" y="5218935"/>
            <a:ext cx="342360" cy="3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296;p23">
            <a:extLst>
              <a:ext uri="{FF2B5EF4-FFF2-40B4-BE49-F238E27FC236}">
                <a16:creationId xmlns:a16="http://schemas.microsoft.com/office/drawing/2014/main" id="{04D216A9-D8D6-45FD-8917-8DEBBE16191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855004" y="6800437"/>
            <a:ext cx="342360" cy="3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315;p58">
            <a:extLst>
              <a:ext uri="{FF2B5EF4-FFF2-40B4-BE49-F238E27FC236}">
                <a16:creationId xmlns:a16="http://schemas.microsoft.com/office/drawing/2014/main" id="{9B0E0A52-9C4D-4E66-8DF6-CE2040C40639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57201" y="6057915"/>
            <a:ext cx="4124432" cy="403858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91F456C2-78AF-41C2-B887-AB25C4418DB0}"/>
              </a:ext>
            </a:extLst>
          </p:cNvPr>
          <p:cNvSpPr/>
          <p:nvPr/>
        </p:nvSpPr>
        <p:spPr>
          <a:xfrm>
            <a:off x="16916400" y="9867900"/>
            <a:ext cx="838200" cy="38100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BDD556-2141-4E21-902F-3BA40040E60C}"/>
              </a:ext>
            </a:extLst>
          </p:cNvPr>
          <p:cNvSpPr/>
          <p:nvPr/>
        </p:nvSpPr>
        <p:spPr>
          <a:xfrm>
            <a:off x="17140671" y="9898618"/>
            <a:ext cx="396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57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13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Google Shape;297;p23">
            <a:extLst>
              <a:ext uri="{FF2B5EF4-FFF2-40B4-BE49-F238E27FC236}">
                <a16:creationId xmlns:a16="http://schemas.microsoft.com/office/drawing/2014/main" id="{A10D0FBF-AB55-4531-8876-830D24F3CA62}"/>
              </a:ext>
            </a:extLst>
          </p:cNvPr>
          <p:cNvSpPr txBox="1"/>
          <p:nvPr/>
        </p:nvSpPr>
        <p:spPr>
          <a:xfrm>
            <a:off x="7991300" y="3827528"/>
            <a:ext cx="231759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fr" sz="3600" b="1" dirty="0">
                <a:solidFill>
                  <a:srgbClr val="E600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IndyLead</a:t>
            </a:r>
            <a:endParaRPr sz="3600" b="1" dirty="0">
              <a:solidFill>
                <a:srgbClr val="E600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E2AF3-3D80-D020-E40F-05EFE762C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425F4B9-86EB-876A-B048-F5FE3B5D8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62" y="2133600"/>
            <a:ext cx="15724677" cy="6019800"/>
          </a:xfrm>
          <a:prstGeom prst="rect">
            <a:avLst/>
          </a:prstGeom>
        </p:spPr>
      </p:pic>
      <p:sp>
        <p:nvSpPr>
          <p:cNvPr id="3" name="Google Shape;680;p39">
            <a:extLst>
              <a:ext uri="{FF2B5EF4-FFF2-40B4-BE49-F238E27FC236}">
                <a16:creationId xmlns:a16="http://schemas.microsoft.com/office/drawing/2014/main" id="{DFCFD4B6-F39D-4DCA-8452-DC25518E1946}"/>
              </a:ext>
            </a:extLst>
          </p:cNvPr>
          <p:cNvSpPr/>
          <p:nvPr/>
        </p:nvSpPr>
        <p:spPr>
          <a:xfrm>
            <a:off x="1371600" y="5676900"/>
            <a:ext cx="1080000" cy="5760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80;p39">
            <a:extLst>
              <a:ext uri="{FF2B5EF4-FFF2-40B4-BE49-F238E27FC236}">
                <a16:creationId xmlns:a16="http://schemas.microsoft.com/office/drawing/2014/main" id="{60598C1E-558A-4BE1-A071-C8FF74D91118}"/>
              </a:ext>
            </a:extLst>
          </p:cNvPr>
          <p:cNvSpPr/>
          <p:nvPr/>
        </p:nvSpPr>
        <p:spPr>
          <a:xfrm>
            <a:off x="2559466" y="5676900"/>
            <a:ext cx="1296000" cy="5760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680;p39">
            <a:extLst>
              <a:ext uri="{FF2B5EF4-FFF2-40B4-BE49-F238E27FC236}">
                <a16:creationId xmlns:a16="http://schemas.microsoft.com/office/drawing/2014/main" id="{C7137BF9-DFD6-4642-90B9-05247F541D7E}"/>
              </a:ext>
            </a:extLst>
          </p:cNvPr>
          <p:cNvSpPr/>
          <p:nvPr/>
        </p:nvSpPr>
        <p:spPr>
          <a:xfrm>
            <a:off x="3963332" y="5676900"/>
            <a:ext cx="837268" cy="5760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04D814-3017-89B9-41FE-90C2EE1A2F28}"/>
              </a:ext>
            </a:extLst>
          </p:cNvPr>
          <p:cNvSpPr/>
          <p:nvPr/>
        </p:nvSpPr>
        <p:spPr>
          <a:xfrm>
            <a:off x="8763000" y="2628900"/>
            <a:ext cx="1600200" cy="5334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25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0E12B-39D8-1C30-9B32-4BD35C8E4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312BD40F-7CAE-101B-B517-FE0078E32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2857500"/>
            <a:ext cx="8621786" cy="526008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4A34F9E-9E7D-06C8-9479-5EF940BD1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663" y="4736200"/>
            <a:ext cx="8621786" cy="3049884"/>
          </a:xfrm>
          <a:prstGeom prst="rect">
            <a:avLst/>
          </a:prstGeom>
        </p:spPr>
      </p:pic>
      <p:sp>
        <p:nvSpPr>
          <p:cNvPr id="12" name="Google Shape;682;p39">
            <a:extLst>
              <a:ext uri="{FF2B5EF4-FFF2-40B4-BE49-F238E27FC236}">
                <a16:creationId xmlns:a16="http://schemas.microsoft.com/office/drawing/2014/main" id="{86C7F47C-86CB-449E-9E2F-A5D5419F324B}"/>
              </a:ext>
            </a:extLst>
          </p:cNvPr>
          <p:cNvSpPr txBox="1"/>
          <p:nvPr/>
        </p:nvSpPr>
        <p:spPr>
          <a:xfrm>
            <a:off x="10862152" y="7786083"/>
            <a:ext cx="4947243" cy="86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algn="ctr"/>
            <a:r>
              <a:rPr lang="fr" sz="3200" dirty="0">
                <a:solidFill>
                  <a:srgbClr val="434343"/>
                </a:solidFill>
                <a:latin typeface="Avenir Next LT Pro Light" panose="020B0304020202020204" pitchFamily="34" charset="0"/>
                <a:ea typeface="Calibri"/>
                <a:cs typeface="Calibri"/>
                <a:sym typeface="Calibri"/>
              </a:rPr>
              <a:t>Graphe Dirigeants</a:t>
            </a:r>
            <a:endParaRPr sz="3200" dirty="0">
              <a:solidFill>
                <a:srgbClr val="434343"/>
              </a:solidFill>
              <a:latin typeface="Avenir Next LT Pro Light" panose="020B0304020202020204" pitchFamily="34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4537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9ED22-2F20-8BFB-75D6-4DC760516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C1F4999F-B289-5FF7-3F0D-EDAFC0076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4466" y="1235350"/>
            <a:ext cx="12219068" cy="7816300"/>
          </a:xfrm>
          <a:prstGeom prst="rect">
            <a:avLst/>
          </a:prstGeom>
        </p:spPr>
      </p:pic>
      <p:sp>
        <p:nvSpPr>
          <p:cNvPr id="13" name="Google Shape;423;p29">
            <a:extLst>
              <a:ext uri="{FF2B5EF4-FFF2-40B4-BE49-F238E27FC236}">
                <a16:creationId xmlns:a16="http://schemas.microsoft.com/office/drawing/2014/main" id="{1B43C2DC-656E-ED45-7D45-C9AB5AF6992D}"/>
              </a:ext>
            </a:extLst>
          </p:cNvPr>
          <p:cNvSpPr txBox="1"/>
          <p:nvPr/>
        </p:nvSpPr>
        <p:spPr>
          <a:xfrm>
            <a:off x="5731506" y="8652650"/>
            <a:ext cx="6824987" cy="79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ctr"/>
            <a:r>
              <a:rPr lang="fr" sz="2800" dirty="0">
                <a:latin typeface="Avenir Next LT Pro Light" panose="020B0304020202020204" pitchFamily="34" charset="0"/>
                <a:ea typeface="Calibri"/>
                <a:cs typeface="Calibri"/>
                <a:sym typeface="Calibri"/>
              </a:rPr>
              <a:t>Interface Bénéficiaires </a:t>
            </a:r>
            <a:endParaRPr sz="2800" dirty="0">
              <a:latin typeface="Avenir Next LT Pro Light" panose="020B0304020202020204" pitchFamily="34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459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9ED22-2F20-8BFB-75D6-4DC760516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C9564DA-D59D-82C8-9E9B-99873F9AD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231" y="1028707"/>
            <a:ext cx="16171539" cy="822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49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/>
          <p:nvPr/>
        </p:nvSpPr>
        <p:spPr>
          <a:xfrm rot="-5400000">
            <a:off x="8440953" y="-8860046"/>
            <a:ext cx="1406093" cy="18288000"/>
          </a:xfrm>
          <a:prstGeom prst="roundRect">
            <a:avLst>
              <a:gd name="adj" fmla="val 32151"/>
            </a:avLst>
          </a:prstGeom>
          <a:noFill/>
          <a:ln w="28575" cap="flat" cmpd="sng">
            <a:solidFill>
              <a:srgbClr val="E600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9"/>
          <p:cNvPicPr preferRelativeResize="0"/>
          <p:nvPr/>
        </p:nvPicPr>
        <p:blipFill rotWithShape="1"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287450" y="69300"/>
            <a:ext cx="766800" cy="766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</p:pic>
      <p:cxnSp>
        <p:nvCxnSpPr>
          <p:cNvPr id="170" name="Google Shape;170;p19"/>
          <p:cNvCxnSpPr/>
          <p:nvPr/>
        </p:nvCxnSpPr>
        <p:spPr>
          <a:xfrm>
            <a:off x="457200" y="9791700"/>
            <a:ext cx="172974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" name="Google Shape;171;p19"/>
          <p:cNvSpPr/>
          <p:nvPr/>
        </p:nvSpPr>
        <p:spPr>
          <a:xfrm>
            <a:off x="457201" y="9833985"/>
            <a:ext cx="22236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/>
          <a:p>
            <a:pPr marL="0" lvl="1"/>
            <a:r>
              <a:rPr lang="fr" sz="2000" cap="small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Contexte Général</a:t>
            </a:r>
            <a:endParaRPr sz="1400" dirty="0"/>
          </a:p>
        </p:txBody>
      </p:sp>
      <p:pic>
        <p:nvPicPr>
          <p:cNvPr id="172" name="Google Shape;172;p19"/>
          <p:cNvPicPr preferRelativeResize="0"/>
          <p:nvPr/>
        </p:nvPicPr>
        <p:blipFill rotWithShape="1">
          <a:blip r:embed="rId4">
            <a:alphaModFix/>
            <a:biLevel thresh="75000"/>
          </a:blip>
          <a:srcRect/>
          <a:stretch/>
        </p:blipFill>
        <p:spPr>
          <a:xfrm>
            <a:off x="10756850" y="93350"/>
            <a:ext cx="536400" cy="53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3" name="Google Shape;173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32022" y="93350"/>
            <a:ext cx="766800" cy="766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74" name="Google Shape;174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66698" y="93340"/>
            <a:ext cx="766800" cy="766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9" name="!!Text">
            <a:extLst>
              <a:ext uri="{FF2B5EF4-FFF2-40B4-BE49-F238E27FC236}">
                <a16:creationId xmlns:a16="http://schemas.microsoft.com/office/drawing/2014/main" id="{AF4D2A88-27DB-4BAE-989C-2FAB6F496276}"/>
              </a:ext>
            </a:extLst>
          </p:cNvPr>
          <p:cNvSpPr txBox="1"/>
          <p:nvPr/>
        </p:nvSpPr>
        <p:spPr>
          <a:xfrm>
            <a:off x="9456226" y="538940"/>
            <a:ext cx="32691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sz="2800" dirty="0">
                <a:latin typeface="Bahnschrift SemiBold" panose="020B0502040204020203" pitchFamily="34" charset="0"/>
                <a:cs typeface="Poppins" panose="020B0604020202020204" charset="0"/>
                <a:sym typeface="Poppins"/>
              </a:rPr>
              <a:t>Objectifs</a:t>
            </a:r>
            <a:endParaRPr sz="2800" dirty="0">
              <a:latin typeface="Bahnschrift SemiBold" panose="020B0502040204020203" pitchFamily="34" charset="0"/>
              <a:cs typeface="Poppins" panose="020B0604020202020204" charset="0"/>
              <a:sym typeface="Poppins"/>
            </a:endParaRPr>
          </a:p>
        </p:txBody>
      </p:sp>
      <p:cxnSp>
        <p:nvCxnSpPr>
          <p:cNvPr id="28" name="Google Shape;1197;p40">
            <a:extLst>
              <a:ext uri="{FF2B5EF4-FFF2-40B4-BE49-F238E27FC236}">
                <a16:creationId xmlns:a16="http://schemas.microsoft.com/office/drawing/2014/main" id="{F3257DCB-4778-4AB1-AC08-A1CC57D83BA8}"/>
              </a:ext>
            </a:extLst>
          </p:cNvPr>
          <p:cNvCxnSpPr>
            <a:cxnSpLocks/>
          </p:cNvCxnSpPr>
          <p:nvPr/>
        </p:nvCxnSpPr>
        <p:spPr>
          <a:xfrm rot="10800000" flipH="1">
            <a:off x="5341714" y="2754830"/>
            <a:ext cx="3151200" cy="634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211;p40">
            <a:extLst>
              <a:ext uri="{FF2B5EF4-FFF2-40B4-BE49-F238E27FC236}">
                <a16:creationId xmlns:a16="http://schemas.microsoft.com/office/drawing/2014/main" id="{1E932230-8410-4687-8440-F5A9F5A94A33}"/>
              </a:ext>
            </a:extLst>
          </p:cNvPr>
          <p:cNvCxnSpPr>
            <a:cxnSpLocks/>
          </p:cNvCxnSpPr>
          <p:nvPr/>
        </p:nvCxnSpPr>
        <p:spPr>
          <a:xfrm rot="10800000" flipH="1">
            <a:off x="5327337" y="5412551"/>
            <a:ext cx="1093800" cy="1173600"/>
          </a:xfrm>
          <a:prstGeom prst="bentConnector2">
            <a:avLst/>
          </a:prstGeom>
          <a:noFill/>
          <a:ln w="19050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220;p40">
            <a:extLst>
              <a:ext uri="{FF2B5EF4-FFF2-40B4-BE49-F238E27FC236}">
                <a16:creationId xmlns:a16="http://schemas.microsoft.com/office/drawing/2014/main" id="{CBAF9322-639E-4EB3-85D5-08EEF64AD4D9}"/>
              </a:ext>
            </a:extLst>
          </p:cNvPr>
          <p:cNvCxnSpPr>
            <a:cxnSpLocks/>
          </p:cNvCxnSpPr>
          <p:nvPr/>
        </p:nvCxnSpPr>
        <p:spPr>
          <a:xfrm flipH="1">
            <a:off x="11467263" y="3389630"/>
            <a:ext cx="1493400" cy="105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239;p40">
            <a:extLst>
              <a:ext uri="{FF2B5EF4-FFF2-40B4-BE49-F238E27FC236}">
                <a16:creationId xmlns:a16="http://schemas.microsoft.com/office/drawing/2014/main" id="{EEDF325A-9E67-47F4-B8D7-147EA41C712F}"/>
              </a:ext>
            </a:extLst>
          </p:cNvPr>
          <p:cNvCxnSpPr>
            <a:cxnSpLocks/>
          </p:cNvCxnSpPr>
          <p:nvPr/>
        </p:nvCxnSpPr>
        <p:spPr>
          <a:xfrm flipH="1">
            <a:off x="9847864" y="6011625"/>
            <a:ext cx="3112800" cy="1362600"/>
          </a:xfrm>
          <a:prstGeom prst="bentConnector3">
            <a:avLst>
              <a:gd name="adj1" fmla="val 24080"/>
            </a:avLst>
          </a:prstGeom>
          <a:noFill/>
          <a:ln w="19050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8" name="Google Shape;323;p24">
            <a:extLst>
              <a:ext uri="{FF2B5EF4-FFF2-40B4-BE49-F238E27FC236}">
                <a16:creationId xmlns:a16="http://schemas.microsoft.com/office/drawing/2014/main" id="{86D35E30-8A56-46EC-B61D-6EB4BEB683F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22213" y="4633726"/>
            <a:ext cx="1043574" cy="1019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05825BAE-AA3A-4818-94A5-6C98839BE378}"/>
              </a:ext>
            </a:extLst>
          </p:cNvPr>
          <p:cNvGrpSpPr/>
          <p:nvPr/>
        </p:nvGrpSpPr>
        <p:grpSpPr>
          <a:xfrm>
            <a:off x="7754242" y="5665933"/>
            <a:ext cx="2468832" cy="2403170"/>
            <a:chOff x="7754242" y="5665933"/>
            <a:chExt cx="2468832" cy="2403170"/>
          </a:xfrm>
        </p:grpSpPr>
        <p:grpSp>
          <p:nvGrpSpPr>
            <p:cNvPr id="62" name="Google Shape;1241;p40">
              <a:extLst>
                <a:ext uri="{FF2B5EF4-FFF2-40B4-BE49-F238E27FC236}">
                  <a16:creationId xmlns:a16="http://schemas.microsoft.com/office/drawing/2014/main" id="{EE5A44FF-F385-4FEC-945E-9787D1923B0B}"/>
                </a:ext>
              </a:extLst>
            </p:cNvPr>
            <p:cNvGrpSpPr/>
            <p:nvPr/>
          </p:nvGrpSpPr>
          <p:grpSpPr>
            <a:xfrm>
              <a:off x="7754242" y="5665933"/>
              <a:ext cx="2468832" cy="2403170"/>
              <a:chOff x="3873514" y="3015503"/>
              <a:chExt cx="1234416" cy="1201585"/>
            </a:xfrm>
          </p:grpSpPr>
          <p:sp>
            <p:nvSpPr>
              <p:cNvPr id="63" name="Google Shape;1242;p40">
                <a:extLst>
                  <a:ext uri="{FF2B5EF4-FFF2-40B4-BE49-F238E27FC236}">
                    <a16:creationId xmlns:a16="http://schemas.microsoft.com/office/drawing/2014/main" id="{7B7314C6-50A3-4E36-A52F-85555BF57EE0}"/>
                  </a:ext>
                </a:extLst>
              </p:cNvPr>
              <p:cNvSpPr/>
              <p:nvPr/>
            </p:nvSpPr>
            <p:spPr>
              <a:xfrm>
                <a:off x="3873514" y="3015503"/>
                <a:ext cx="1234416" cy="120158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64" name="Google Shape;1243;p40">
                <a:extLst>
                  <a:ext uri="{FF2B5EF4-FFF2-40B4-BE49-F238E27FC236}">
                    <a16:creationId xmlns:a16="http://schemas.microsoft.com/office/drawing/2014/main" id="{136D89D0-6413-4F04-A8CD-BB2199C3A1BA}"/>
                  </a:ext>
                </a:extLst>
              </p:cNvPr>
              <p:cNvSpPr/>
              <p:nvPr/>
            </p:nvSpPr>
            <p:spPr>
              <a:xfrm>
                <a:off x="4214206" y="3382367"/>
                <a:ext cx="714607" cy="650231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</p:grpSp>
        <p:pic>
          <p:nvPicPr>
            <p:cNvPr id="69" name="Google Shape;332;p24">
              <a:extLst>
                <a:ext uri="{FF2B5EF4-FFF2-40B4-BE49-F238E27FC236}">
                  <a16:creationId xmlns:a16="http://schemas.microsoft.com/office/drawing/2014/main" id="{109ABD94-9E4C-44CA-869A-81ECCFDA6FE7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  <a:duotone>
                <a:prstClr val="black"/>
                <a:srgbClr val="A6A6A6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8698852" y="6640567"/>
              <a:ext cx="885784" cy="818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318;p24">
            <a:extLst>
              <a:ext uri="{FF2B5EF4-FFF2-40B4-BE49-F238E27FC236}">
                <a16:creationId xmlns:a16="http://schemas.microsoft.com/office/drawing/2014/main" id="{36F72A52-D958-42B9-9818-E1B74D3C023F}"/>
              </a:ext>
            </a:extLst>
          </p:cNvPr>
          <p:cNvSpPr/>
          <p:nvPr/>
        </p:nvSpPr>
        <p:spPr>
          <a:xfrm>
            <a:off x="12524308" y="2878877"/>
            <a:ext cx="4137114" cy="105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sz="2000" b="1" dirty="0">
                <a:solidFill>
                  <a:schemeClr val="dk1"/>
                </a:solidFill>
                <a:latin typeface="Avenir Next LT Pro Light" panose="020B0304020202020204" pitchFamily="34" charset="0"/>
                <a:ea typeface="Poppins"/>
                <a:cs typeface="Poppins"/>
                <a:sym typeface="Poppins"/>
              </a:rPr>
              <a:t>Industrialiser les processus métier et la centralisation</a:t>
            </a:r>
            <a:endParaRPr sz="2000" b="1" dirty="0">
              <a:latin typeface="Avenir Next LT Pro Light" panose="020B0304020202020204" pitchFamily="34" charset="0"/>
            </a:endParaRPr>
          </a:p>
        </p:txBody>
      </p:sp>
      <p:sp>
        <p:nvSpPr>
          <p:cNvPr id="71" name="Google Shape;319;p24">
            <a:extLst>
              <a:ext uri="{FF2B5EF4-FFF2-40B4-BE49-F238E27FC236}">
                <a16:creationId xmlns:a16="http://schemas.microsoft.com/office/drawing/2014/main" id="{F86F2B4A-720E-47EF-A259-C11FDDCCB209}"/>
              </a:ext>
            </a:extLst>
          </p:cNvPr>
          <p:cNvSpPr/>
          <p:nvPr/>
        </p:nvSpPr>
        <p:spPr>
          <a:xfrm>
            <a:off x="1386938" y="2901482"/>
            <a:ext cx="43022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sz="2000" b="1" dirty="0">
                <a:solidFill>
                  <a:schemeClr val="dk1"/>
                </a:solidFill>
                <a:latin typeface="Avenir Next LT Pro Light" panose="020B0304020202020204" pitchFamily="34" charset="0"/>
                <a:ea typeface="Calibri"/>
                <a:cs typeface="Calibri"/>
                <a:sym typeface="Calibri"/>
              </a:rPr>
              <a:t>Gagner du temps g</a:t>
            </a:r>
            <a:r>
              <a:rPr lang="fr-FR" sz="2000" b="1" dirty="0">
                <a:latin typeface="Avenir Next LT Pro Light" panose="020B0304020202020204" pitchFamily="34" charset="0"/>
              </a:rPr>
              <a:t>râce à une approche relationnelle </a:t>
            </a:r>
            <a:endParaRPr lang="fr-FR" sz="2000" b="1" dirty="0">
              <a:latin typeface="Avenir Next LT Pro Light" panose="020B0304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321;p24">
            <a:extLst>
              <a:ext uri="{FF2B5EF4-FFF2-40B4-BE49-F238E27FC236}">
                <a16:creationId xmlns:a16="http://schemas.microsoft.com/office/drawing/2014/main" id="{C5155774-40B2-4377-86FD-27FC56A28CBE}"/>
              </a:ext>
            </a:extLst>
          </p:cNvPr>
          <p:cNvSpPr/>
          <p:nvPr/>
        </p:nvSpPr>
        <p:spPr>
          <a:xfrm>
            <a:off x="12445167" y="5483341"/>
            <a:ext cx="4080122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" sz="2000" b="1" dirty="0">
                <a:solidFill>
                  <a:schemeClr val="dk1"/>
                </a:solidFill>
                <a:latin typeface="Avenir Next LT Pro Light" panose="020B0304020202020204" pitchFamily="34" charset="0"/>
                <a:ea typeface="Poppins"/>
                <a:cs typeface="Poppins"/>
                <a:sym typeface="Poppins"/>
              </a:rPr>
              <a:t>Utiliser efficacement les ressources de la banque</a:t>
            </a:r>
            <a:endParaRPr sz="2000" b="1" dirty="0">
              <a:latin typeface="Avenir Next LT Pro Light" panose="020B0304020202020204" pitchFamily="34" charset="0"/>
            </a:endParaRPr>
          </a:p>
        </p:txBody>
      </p:sp>
      <p:sp>
        <p:nvSpPr>
          <p:cNvPr id="73" name="Google Shape;320;p24">
            <a:extLst>
              <a:ext uri="{FF2B5EF4-FFF2-40B4-BE49-F238E27FC236}">
                <a16:creationId xmlns:a16="http://schemas.microsoft.com/office/drawing/2014/main" id="{B553ECE3-CBEB-46A1-93A4-D9F34F359E05}"/>
              </a:ext>
            </a:extLst>
          </p:cNvPr>
          <p:cNvSpPr/>
          <p:nvPr/>
        </p:nvSpPr>
        <p:spPr>
          <a:xfrm>
            <a:off x="954889" y="6061940"/>
            <a:ext cx="4302200" cy="97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" sz="2000" b="1" dirty="0">
                <a:solidFill>
                  <a:schemeClr val="dk1"/>
                </a:solidFill>
                <a:latin typeface="Avenir Next LT Pro Light" panose="020B0304020202020204" pitchFamily="34" charset="0"/>
                <a:ea typeface="Calibri"/>
                <a:cs typeface="Calibri"/>
                <a:sym typeface="Calibri"/>
              </a:rPr>
              <a:t>Maximiser les chances de convertir un prospect en un client</a:t>
            </a:r>
            <a:endParaRPr sz="2000" b="1" dirty="0">
              <a:latin typeface="Avenir Next LT Pro Light" panose="020B0304020202020204" pitchFamily="34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35" name="Google Shape;1213;p40">
            <a:extLst>
              <a:ext uri="{FF2B5EF4-FFF2-40B4-BE49-F238E27FC236}">
                <a16:creationId xmlns:a16="http://schemas.microsoft.com/office/drawing/2014/main" id="{FAC0CD52-672F-4F92-B4A0-55247476A472}"/>
              </a:ext>
            </a:extLst>
          </p:cNvPr>
          <p:cNvGrpSpPr/>
          <p:nvPr/>
        </p:nvGrpSpPr>
        <p:grpSpPr>
          <a:xfrm>
            <a:off x="6111030" y="3739647"/>
            <a:ext cx="2474204" cy="2391202"/>
            <a:chOff x="3631100" y="1866150"/>
            <a:chExt cx="149875" cy="144800"/>
          </a:xfrm>
        </p:grpSpPr>
        <p:sp>
          <p:nvSpPr>
            <p:cNvPr id="36" name="Google Shape;1214;p40">
              <a:extLst>
                <a:ext uri="{FF2B5EF4-FFF2-40B4-BE49-F238E27FC236}">
                  <a16:creationId xmlns:a16="http://schemas.microsoft.com/office/drawing/2014/main" id="{865C5B4C-1621-4A06-BFCE-F68977EDBBAF}"/>
                </a:ext>
              </a:extLst>
            </p:cNvPr>
            <p:cNvSpPr/>
            <p:nvPr/>
          </p:nvSpPr>
          <p:spPr>
            <a:xfrm>
              <a:off x="3631100" y="1866150"/>
              <a:ext cx="149875" cy="144800"/>
            </a:xfrm>
            <a:custGeom>
              <a:avLst/>
              <a:gdLst/>
              <a:ahLst/>
              <a:cxnLst/>
              <a:rect l="l" t="t" r="r" b="b"/>
              <a:pathLst>
                <a:path w="5995" h="5792" extrusionOk="0">
                  <a:moveTo>
                    <a:pt x="5251" y="0"/>
                  </a:moveTo>
                  <a:lnTo>
                    <a:pt x="4025" y="1226"/>
                  </a:lnTo>
                  <a:cubicBezTo>
                    <a:pt x="3619" y="974"/>
                    <a:pt x="3165" y="852"/>
                    <a:pt x="2716" y="852"/>
                  </a:cubicBezTo>
                  <a:cubicBezTo>
                    <a:pt x="1986" y="852"/>
                    <a:pt x="1267" y="1174"/>
                    <a:pt x="780" y="1782"/>
                  </a:cubicBezTo>
                  <a:cubicBezTo>
                    <a:pt x="1" y="2770"/>
                    <a:pt x="80" y="4183"/>
                    <a:pt x="967" y="5070"/>
                  </a:cubicBezTo>
                  <a:cubicBezTo>
                    <a:pt x="1449" y="5548"/>
                    <a:pt x="2082" y="5792"/>
                    <a:pt x="2716" y="5792"/>
                  </a:cubicBezTo>
                  <a:cubicBezTo>
                    <a:pt x="3259" y="5792"/>
                    <a:pt x="3804" y="5613"/>
                    <a:pt x="4256" y="5251"/>
                  </a:cubicBezTo>
                  <a:cubicBezTo>
                    <a:pt x="5237" y="4472"/>
                    <a:pt x="5475" y="3073"/>
                    <a:pt x="4811" y="2012"/>
                  </a:cubicBezTo>
                  <a:lnTo>
                    <a:pt x="5994" y="822"/>
                  </a:lnTo>
                  <a:cubicBezTo>
                    <a:pt x="5872" y="736"/>
                    <a:pt x="5756" y="642"/>
                    <a:pt x="5655" y="541"/>
                  </a:cubicBezTo>
                  <a:cubicBezTo>
                    <a:pt x="5497" y="382"/>
                    <a:pt x="5360" y="202"/>
                    <a:pt x="5251" y="0"/>
                  </a:cubicBezTo>
                  <a:close/>
                </a:path>
              </a:pathLst>
            </a:custGeom>
            <a:solidFill>
              <a:srgbClr val="E6002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7" name="Google Shape;1215;p40">
              <a:extLst>
                <a:ext uri="{FF2B5EF4-FFF2-40B4-BE49-F238E27FC236}">
                  <a16:creationId xmlns:a16="http://schemas.microsoft.com/office/drawing/2014/main" id="{6AB41F11-0660-4F37-9109-E45F6B50F569}"/>
                </a:ext>
              </a:extLst>
            </p:cNvPr>
            <p:cNvSpPr/>
            <p:nvPr/>
          </p:nvSpPr>
          <p:spPr>
            <a:xfrm>
              <a:off x="3654725" y="1907806"/>
              <a:ext cx="86575" cy="78800"/>
            </a:xfrm>
            <a:custGeom>
              <a:avLst/>
              <a:gdLst/>
              <a:ahLst/>
              <a:cxnLst/>
              <a:rect l="l" t="t" r="r" b="b"/>
              <a:pathLst>
                <a:path w="3463" h="3152" extrusionOk="0">
                  <a:moveTo>
                    <a:pt x="1733" y="0"/>
                  </a:moveTo>
                  <a:cubicBezTo>
                    <a:pt x="1018" y="0"/>
                    <a:pt x="375" y="490"/>
                    <a:pt x="203" y="1212"/>
                  </a:cubicBezTo>
                  <a:cubicBezTo>
                    <a:pt x="1" y="2056"/>
                    <a:pt x="520" y="2907"/>
                    <a:pt x="1371" y="3109"/>
                  </a:cubicBezTo>
                  <a:cubicBezTo>
                    <a:pt x="1493" y="3138"/>
                    <a:pt x="1615" y="3152"/>
                    <a:pt x="1735" y="3152"/>
                  </a:cubicBezTo>
                  <a:cubicBezTo>
                    <a:pt x="2447" y="3152"/>
                    <a:pt x="3094" y="2662"/>
                    <a:pt x="3261" y="1940"/>
                  </a:cubicBezTo>
                  <a:cubicBezTo>
                    <a:pt x="3463" y="1096"/>
                    <a:pt x="2943" y="245"/>
                    <a:pt x="2099" y="43"/>
                  </a:cubicBezTo>
                  <a:cubicBezTo>
                    <a:pt x="1976" y="14"/>
                    <a:pt x="1854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965AD783-C386-434A-A07D-6708EE123E4E}"/>
              </a:ext>
            </a:extLst>
          </p:cNvPr>
          <p:cNvGrpSpPr/>
          <p:nvPr/>
        </p:nvGrpSpPr>
        <p:grpSpPr>
          <a:xfrm>
            <a:off x="8077600" y="2217898"/>
            <a:ext cx="2469252" cy="2403174"/>
            <a:chOff x="8077600" y="2217898"/>
            <a:chExt cx="2469252" cy="2403174"/>
          </a:xfrm>
        </p:grpSpPr>
        <p:grpSp>
          <p:nvGrpSpPr>
            <p:cNvPr id="29" name="Google Shape;1199;p40">
              <a:extLst>
                <a:ext uri="{FF2B5EF4-FFF2-40B4-BE49-F238E27FC236}">
                  <a16:creationId xmlns:a16="http://schemas.microsoft.com/office/drawing/2014/main" id="{9D320C5B-641D-49C0-B6E0-AAB3C1B645E9}"/>
                </a:ext>
              </a:extLst>
            </p:cNvPr>
            <p:cNvGrpSpPr/>
            <p:nvPr/>
          </p:nvGrpSpPr>
          <p:grpSpPr>
            <a:xfrm>
              <a:off x="8077600" y="2217898"/>
              <a:ext cx="2469252" cy="2403174"/>
              <a:chOff x="3750225" y="1774000"/>
              <a:chExt cx="149575" cy="145525"/>
            </a:xfrm>
          </p:grpSpPr>
          <p:sp>
            <p:nvSpPr>
              <p:cNvPr id="30" name="Google Shape;1200;p40">
                <a:extLst>
                  <a:ext uri="{FF2B5EF4-FFF2-40B4-BE49-F238E27FC236}">
                    <a16:creationId xmlns:a16="http://schemas.microsoft.com/office/drawing/2014/main" id="{7ABC7A81-3EB3-46C8-B276-F780EBEC3656}"/>
                  </a:ext>
                </a:extLst>
              </p:cNvPr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31" name="Google Shape;1201;p40">
                <a:extLst>
                  <a:ext uri="{FF2B5EF4-FFF2-40B4-BE49-F238E27FC236}">
                    <a16:creationId xmlns:a16="http://schemas.microsoft.com/office/drawing/2014/main" id="{C325CBFF-EBEE-4839-8D53-123806175963}"/>
                  </a:ext>
                </a:extLst>
              </p:cNvPr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</p:grpSp>
        <p:pic>
          <p:nvPicPr>
            <p:cNvPr id="65" name="Google Shape;327;p24">
              <a:extLst>
                <a:ext uri="{FF2B5EF4-FFF2-40B4-BE49-F238E27FC236}">
                  <a16:creationId xmlns:a16="http://schemas.microsoft.com/office/drawing/2014/main" id="{F3FFC7ED-BD78-4247-9277-DF72C0C03CB4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  <a:duotone>
                <a:prstClr val="black"/>
                <a:srgbClr val="A6A6A6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8663176" y="2694975"/>
              <a:ext cx="1048984" cy="10681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" name="Google Shape;1222;p40">
            <a:extLst>
              <a:ext uri="{FF2B5EF4-FFF2-40B4-BE49-F238E27FC236}">
                <a16:creationId xmlns:a16="http://schemas.microsoft.com/office/drawing/2014/main" id="{F7CDE0A0-2202-40F5-B16F-ADC707FFC2E9}"/>
              </a:ext>
            </a:extLst>
          </p:cNvPr>
          <p:cNvGrpSpPr/>
          <p:nvPr/>
        </p:nvGrpSpPr>
        <p:grpSpPr>
          <a:xfrm>
            <a:off x="9689237" y="4119464"/>
            <a:ext cx="2709038" cy="2404414"/>
            <a:chOff x="3847850" y="1889150"/>
            <a:chExt cx="164100" cy="145600"/>
          </a:xfrm>
        </p:grpSpPr>
        <p:sp>
          <p:nvSpPr>
            <p:cNvPr id="57" name="Google Shape;1223;p40">
              <a:extLst>
                <a:ext uri="{FF2B5EF4-FFF2-40B4-BE49-F238E27FC236}">
                  <a16:creationId xmlns:a16="http://schemas.microsoft.com/office/drawing/2014/main" id="{4F16C0F5-EDAF-4A42-AD23-06634C259A19}"/>
                </a:ext>
              </a:extLst>
            </p:cNvPr>
            <p:cNvSpPr/>
            <p:nvPr/>
          </p:nvSpPr>
          <p:spPr>
            <a:xfrm>
              <a:off x="3847850" y="1889150"/>
              <a:ext cx="164100" cy="145600"/>
            </a:xfrm>
            <a:custGeom>
              <a:avLst/>
              <a:gdLst/>
              <a:ahLst/>
              <a:cxnLst/>
              <a:rect l="l" t="t" r="r" b="b"/>
              <a:pathLst>
                <a:path w="6564" h="5824" extrusionOk="0">
                  <a:moveTo>
                    <a:pt x="3329" y="0"/>
                  </a:moveTo>
                  <a:cubicBezTo>
                    <a:pt x="1439" y="0"/>
                    <a:pt x="206" y="2117"/>
                    <a:pt x="1255" y="3790"/>
                  </a:cubicBezTo>
                  <a:lnTo>
                    <a:pt x="0" y="5038"/>
                  </a:lnTo>
                  <a:lnTo>
                    <a:pt x="786" y="5824"/>
                  </a:lnTo>
                  <a:lnTo>
                    <a:pt x="2034" y="4569"/>
                  </a:lnTo>
                  <a:cubicBezTo>
                    <a:pt x="2441" y="4823"/>
                    <a:pt x="2897" y="4947"/>
                    <a:pt x="3350" y="4947"/>
                  </a:cubicBezTo>
                  <a:cubicBezTo>
                    <a:pt x="3989" y="4947"/>
                    <a:pt x="4622" y="4700"/>
                    <a:pt x="5099" y="4223"/>
                  </a:cubicBezTo>
                  <a:cubicBezTo>
                    <a:pt x="6563" y="2758"/>
                    <a:pt x="5683" y="248"/>
                    <a:pt x="3628" y="18"/>
                  </a:cubicBezTo>
                  <a:cubicBezTo>
                    <a:pt x="3527" y="6"/>
                    <a:pt x="3427" y="0"/>
                    <a:pt x="3329" y="0"/>
                  </a:cubicBezTo>
                  <a:close/>
                </a:path>
              </a:pathLst>
            </a:custGeom>
            <a:solidFill>
              <a:srgbClr val="E6002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 dirty="0"/>
            </a:p>
          </p:txBody>
        </p:sp>
        <p:sp>
          <p:nvSpPr>
            <p:cNvPr id="58" name="Google Shape;1224;p40">
              <a:extLst>
                <a:ext uri="{FF2B5EF4-FFF2-40B4-BE49-F238E27FC236}">
                  <a16:creationId xmlns:a16="http://schemas.microsoft.com/office/drawing/2014/main" id="{0D98C58D-02B6-46BA-A070-298419EB748C}"/>
                </a:ext>
              </a:extLst>
            </p:cNvPr>
            <p:cNvSpPr/>
            <p:nvPr/>
          </p:nvSpPr>
          <p:spPr>
            <a:xfrm>
              <a:off x="3887875" y="1912456"/>
              <a:ext cx="89450" cy="78700"/>
            </a:xfrm>
            <a:custGeom>
              <a:avLst/>
              <a:gdLst/>
              <a:ahLst/>
              <a:cxnLst/>
              <a:rect l="l" t="t" r="r" b="b"/>
              <a:pathLst>
                <a:path w="3578" h="3148" extrusionOk="0">
                  <a:moveTo>
                    <a:pt x="1788" y="0"/>
                  </a:moveTo>
                  <a:cubicBezTo>
                    <a:pt x="1172" y="0"/>
                    <a:pt x="587" y="366"/>
                    <a:pt x="332" y="968"/>
                  </a:cubicBezTo>
                  <a:cubicBezTo>
                    <a:pt x="0" y="1769"/>
                    <a:pt x="383" y="2692"/>
                    <a:pt x="1183" y="3024"/>
                  </a:cubicBezTo>
                  <a:cubicBezTo>
                    <a:pt x="1382" y="3108"/>
                    <a:pt x="1588" y="3147"/>
                    <a:pt x="1790" y="3147"/>
                  </a:cubicBezTo>
                  <a:cubicBezTo>
                    <a:pt x="2405" y="3147"/>
                    <a:pt x="2989" y="2782"/>
                    <a:pt x="3239" y="2180"/>
                  </a:cubicBezTo>
                  <a:cubicBezTo>
                    <a:pt x="3578" y="1379"/>
                    <a:pt x="3195" y="456"/>
                    <a:pt x="2395" y="124"/>
                  </a:cubicBezTo>
                  <a:cubicBezTo>
                    <a:pt x="2196" y="40"/>
                    <a:pt x="1990" y="0"/>
                    <a:pt x="1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C9FB893A-3B6F-463B-9CF1-F66B164CC9A2}"/>
              </a:ext>
            </a:extLst>
          </p:cNvPr>
          <p:cNvSpPr/>
          <p:nvPr/>
        </p:nvSpPr>
        <p:spPr>
          <a:xfrm>
            <a:off x="16916400" y="9867900"/>
            <a:ext cx="838200" cy="38100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F6F9585-ED83-4D59-AB49-DB7733965340}"/>
              </a:ext>
            </a:extLst>
          </p:cNvPr>
          <p:cNvSpPr/>
          <p:nvPr/>
        </p:nvSpPr>
        <p:spPr>
          <a:xfrm>
            <a:off x="17140671" y="9898618"/>
            <a:ext cx="412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57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14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5C2F0FF-0359-47DA-A6D9-BFC1DD25DD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64" y="4638171"/>
            <a:ext cx="810533" cy="81053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CECFF4B-0F37-4542-BFBF-993D220487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386" y="4718308"/>
            <a:ext cx="877885" cy="87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0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9ED22-2F20-8BFB-75D6-4DC760516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ADD55184-BF92-D917-22B4-62EF5A8C1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1700" y="1790700"/>
            <a:ext cx="15364600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30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9D47B-1195-B02F-C741-C2E2D405F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DD4B972-8D6C-3B22-82CD-84785D7BF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600" y="512825"/>
            <a:ext cx="15468600" cy="926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26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/>
          <p:nvPr/>
        </p:nvSpPr>
        <p:spPr>
          <a:xfrm rot="-5400000">
            <a:off x="8440953" y="-8860046"/>
            <a:ext cx="1406093" cy="18288000"/>
          </a:xfrm>
          <a:prstGeom prst="roundRect">
            <a:avLst>
              <a:gd name="adj" fmla="val 32151"/>
            </a:avLst>
          </a:prstGeom>
          <a:noFill/>
          <a:ln w="28575" cap="flat" cmpd="sng">
            <a:solidFill>
              <a:srgbClr val="E600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" name="Google Shape;170;p19"/>
          <p:cNvCxnSpPr/>
          <p:nvPr/>
        </p:nvCxnSpPr>
        <p:spPr>
          <a:xfrm>
            <a:off x="495299" y="9833985"/>
            <a:ext cx="172974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!!Text">
            <a:extLst>
              <a:ext uri="{FF2B5EF4-FFF2-40B4-BE49-F238E27FC236}">
                <a16:creationId xmlns:a16="http://schemas.microsoft.com/office/drawing/2014/main" id="{DA118DF8-46DC-490E-9F5D-FE692ECC09EC}"/>
              </a:ext>
            </a:extLst>
          </p:cNvPr>
          <p:cNvSpPr txBox="1"/>
          <p:nvPr/>
        </p:nvSpPr>
        <p:spPr>
          <a:xfrm>
            <a:off x="760613" y="577256"/>
            <a:ext cx="32691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sz="2800" dirty="0">
                <a:latin typeface="Bahnschrift SemiBold" panose="020B0502040204020203" pitchFamily="34" charset="0"/>
                <a:cs typeface="Poppins" panose="020B0604020202020204" charset="0"/>
                <a:sym typeface="Poppins"/>
              </a:rPr>
              <a:t>Acteurs</a:t>
            </a:r>
            <a:endParaRPr sz="2800" dirty="0">
              <a:latin typeface="Bahnschrift SemiBold" panose="020B0502040204020203" pitchFamily="34" charset="0"/>
              <a:cs typeface="Poppins" panose="020B0604020202020204" charset="0"/>
              <a:sym typeface="Poppins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BA21851A-567F-4D56-AD0E-9C7683B300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-27900"/>
            <a:ext cx="828000" cy="82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Freeform 2">
            <a:extLst>
              <a:ext uri="{FF2B5EF4-FFF2-40B4-BE49-F238E27FC236}">
                <a16:creationId xmlns:a16="http://schemas.microsoft.com/office/drawing/2014/main" id="{0EF54CC5-D334-45DD-A244-3AB2481E9E97}"/>
              </a:ext>
            </a:extLst>
          </p:cNvPr>
          <p:cNvSpPr/>
          <p:nvPr/>
        </p:nvSpPr>
        <p:spPr>
          <a:xfrm>
            <a:off x="7614000" y="1409700"/>
            <a:ext cx="3060000" cy="3060000"/>
          </a:xfrm>
          <a:custGeom>
            <a:avLst/>
            <a:gdLst/>
            <a:ahLst/>
            <a:cxnLst/>
            <a:rect l="l" t="t" r="r" b="b"/>
            <a:pathLst>
              <a:path w="5405423" h="5405423">
                <a:moveTo>
                  <a:pt x="0" y="0"/>
                </a:moveTo>
                <a:lnTo>
                  <a:pt x="5405423" y="0"/>
                </a:lnTo>
                <a:lnTo>
                  <a:pt x="5405423" y="5405424"/>
                </a:lnTo>
                <a:lnTo>
                  <a:pt x="0" y="54054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fr-FR" dirty="0"/>
          </a:p>
        </p:txBody>
      </p:sp>
      <p:pic>
        <p:nvPicPr>
          <p:cNvPr id="40" name="Google Shape;375;p27">
            <a:extLst>
              <a:ext uri="{FF2B5EF4-FFF2-40B4-BE49-F238E27FC236}">
                <a16:creationId xmlns:a16="http://schemas.microsoft.com/office/drawing/2014/main" id="{B229D377-6452-4E3F-BA39-E9A14AAD3F8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10518" y="1892847"/>
            <a:ext cx="1866964" cy="2058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Google Shape;376;p27">
            <a:extLst>
              <a:ext uri="{FF2B5EF4-FFF2-40B4-BE49-F238E27FC236}">
                <a16:creationId xmlns:a16="http://schemas.microsoft.com/office/drawing/2014/main" id="{BA157B09-CD2F-4B48-AA58-28BE98691BD0}"/>
              </a:ext>
            </a:extLst>
          </p:cNvPr>
          <p:cNvSpPr/>
          <p:nvPr/>
        </p:nvSpPr>
        <p:spPr>
          <a:xfrm>
            <a:off x="7241700" y="4447177"/>
            <a:ext cx="38046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sz="2400" dirty="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Utilisateur</a:t>
            </a:r>
            <a:endParaRPr lang="fr-FR" sz="1050" dirty="0"/>
          </a:p>
        </p:txBody>
      </p:sp>
      <p:sp>
        <p:nvSpPr>
          <p:cNvPr id="42" name="Google Shape;369;p27">
            <a:extLst>
              <a:ext uri="{FF2B5EF4-FFF2-40B4-BE49-F238E27FC236}">
                <a16:creationId xmlns:a16="http://schemas.microsoft.com/office/drawing/2014/main" id="{0F59C26C-6DD3-43F5-B82E-D288767456D3}"/>
              </a:ext>
            </a:extLst>
          </p:cNvPr>
          <p:cNvSpPr/>
          <p:nvPr/>
        </p:nvSpPr>
        <p:spPr>
          <a:xfrm>
            <a:off x="457200" y="9833985"/>
            <a:ext cx="302038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/>
          <a:p>
            <a:pPr marL="0" lvl="1"/>
            <a:r>
              <a:rPr lang="fr" sz="2000" cap="small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Spécification des besoins</a:t>
            </a:r>
            <a:endParaRPr sz="1400"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CF31E01A-6DBE-4D37-B0EF-F4AD8C414F2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12500" y="58450"/>
            <a:ext cx="883700" cy="8837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2B85A257-6CF0-49FA-AE1B-DACC1518560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91802" y="-41485"/>
            <a:ext cx="1011770" cy="101177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CDC892E0-0854-459E-952D-DC7854A6C6B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240482" y="104433"/>
            <a:ext cx="837718" cy="83771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DBEB4EB-8786-402A-9CAD-6CB45ACE0FEC}"/>
              </a:ext>
            </a:extLst>
          </p:cNvPr>
          <p:cNvSpPr/>
          <p:nvPr/>
        </p:nvSpPr>
        <p:spPr>
          <a:xfrm>
            <a:off x="16916400" y="9867900"/>
            <a:ext cx="838200" cy="38100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2B5CC8-E6E4-4EAE-82DA-4A43F6FAEB70}"/>
              </a:ext>
            </a:extLst>
          </p:cNvPr>
          <p:cNvSpPr/>
          <p:nvPr/>
        </p:nvSpPr>
        <p:spPr>
          <a:xfrm>
            <a:off x="17140671" y="9898618"/>
            <a:ext cx="399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57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19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2" name="Google Shape;376;p27">
            <a:extLst>
              <a:ext uri="{FF2B5EF4-FFF2-40B4-BE49-F238E27FC236}">
                <a16:creationId xmlns:a16="http://schemas.microsoft.com/office/drawing/2014/main" id="{668AF06B-D222-4CD3-9411-37183D98B959}"/>
              </a:ext>
            </a:extLst>
          </p:cNvPr>
          <p:cNvSpPr/>
          <p:nvPr/>
        </p:nvSpPr>
        <p:spPr>
          <a:xfrm>
            <a:off x="3276600" y="8614586"/>
            <a:ext cx="38046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sz="2400" dirty="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Banquier</a:t>
            </a:r>
            <a:endParaRPr lang="fr-FR" sz="1050" dirty="0"/>
          </a:p>
        </p:txBody>
      </p:sp>
      <p:sp>
        <p:nvSpPr>
          <p:cNvPr id="33" name="Google Shape;376;p27">
            <a:extLst>
              <a:ext uri="{FF2B5EF4-FFF2-40B4-BE49-F238E27FC236}">
                <a16:creationId xmlns:a16="http://schemas.microsoft.com/office/drawing/2014/main" id="{051398C5-9238-4A89-B5F0-7130B3917B89}"/>
              </a:ext>
            </a:extLst>
          </p:cNvPr>
          <p:cNvSpPr/>
          <p:nvPr/>
        </p:nvSpPr>
        <p:spPr>
          <a:xfrm>
            <a:off x="7152300" y="8630245"/>
            <a:ext cx="38046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sz="2400" dirty="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Chasseur</a:t>
            </a:r>
            <a:endParaRPr lang="fr-FR" sz="1050" dirty="0"/>
          </a:p>
        </p:txBody>
      </p:sp>
      <p:sp>
        <p:nvSpPr>
          <p:cNvPr id="34" name="Google Shape;376;p27">
            <a:extLst>
              <a:ext uri="{FF2B5EF4-FFF2-40B4-BE49-F238E27FC236}">
                <a16:creationId xmlns:a16="http://schemas.microsoft.com/office/drawing/2014/main" id="{6610CC68-9009-4CD1-B5EB-37A2402F0A1E}"/>
              </a:ext>
            </a:extLst>
          </p:cNvPr>
          <p:cNvSpPr/>
          <p:nvPr/>
        </p:nvSpPr>
        <p:spPr>
          <a:xfrm>
            <a:off x="11289300" y="8541803"/>
            <a:ext cx="38046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sz="2400" dirty="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Ingénieur Patrimoniale</a:t>
            </a:r>
            <a:endParaRPr lang="fr-FR" sz="1050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31ECFD36-1911-44D8-871C-11F28BA32285}"/>
              </a:ext>
            </a:extLst>
          </p:cNvPr>
          <p:cNvGrpSpPr/>
          <p:nvPr/>
        </p:nvGrpSpPr>
        <p:grpSpPr>
          <a:xfrm>
            <a:off x="3957000" y="6095233"/>
            <a:ext cx="2520000" cy="2520000"/>
            <a:chOff x="4029787" y="5295900"/>
            <a:chExt cx="2520000" cy="2520000"/>
          </a:xfrm>
        </p:grpSpPr>
        <p:sp>
          <p:nvSpPr>
            <p:cNvPr id="21" name="Freeform 2">
              <a:extLst>
                <a:ext uri="{FF2B5EF4-FFF2-40B4-BE49-F238E27FC236}">
                  <a16:creationId xmlns:a16="http://schemas.microsoft.com/office/drawing/2014/main" id="{8B18D323-FA04-45A0-BD86-39F2D4913B1D}"/>
                </a:ext>
              </a:extLst>
            </p:cNvPr>
            <p:cNvSpPr/>
            <p:nvPr/>
          </p:nvSpPr>
          <p:spPr>
            <a:xfrm>
              <a:off x="4029787" y="5295900"/>
              <a:ext cx="2520000" cy="2520000"/>
            </a:xfrm>
            <a:custGeom>
              <a:avLst/>
              <a:gdLst/>
              <a:ahLst/>
              <a:cxnLst/>
              <a:rect l="l" t="t" r="r" b="b"/>
              <a:pathLst>
                <a:path w="5405423" h="5405423">
                  <a:moveTo>
                    <a:pt x="0" y="0"/>
                  </a:moveTo>
                  <a:lnTo>
                    <a:pt x="5405423" y="0"/>
                  </a:lnTo>
                  <a:lnTo>
                    <a:pt x="5405423" y="5405424"/>
                  </a:lnTo>
                  <a:lnTo>
                    <a:pt x="0" y="5405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fr-FR" dirty="0"/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B78BBC39-B204-48E6-A2E8-5B7F45027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787" y="5747756"/>
              <a:ext cx="1620000" cy="1620000"/>
            </a:xfrm>
            <a:prstGeom prst="rect">
              <a:avLst/>
            </a:prstGeom>
          </p:spPr>
        </p:pic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950E7E65-9BA1-46D9-8C11-1A18079E89C6}"/>
              </a:ext>
            </a:extLst>
          </p:cNvPr>
          <p:cNvGrpSpPr/>
          <p:nvPr/>
        </p:nvGrpSpPr>
        <p:grpSpPr>
          <a:xfrm>
            <a:off x="7794600" y="6110245"/>
            <a:ext cx="2520000" cy="2520000"/>
            <a:chOff x="8071802" y="5227497"/>
            <a:chExt cx="2520000" cy="2520000"/>
          </a:xfrm>
        </p:grpSpPr>
        <p:sp>
          <p:nvSpPr>
            <p:cNvPr id="24" name="Freeform 2">
              <a:extLst>
                <a:ext uri="{FF2B5EF4-FFF2-40B4-BE49-F238E27FC236}">
                  <a16:creationId xmlns:a16="http://schemas.microsoft.com/office/drawing/2014/main" id="{1BF46F8E-120E-4259-B9A0-E03274DDC59E}"/>
                </a:ext>
              </a:extLst>
            </p:cNvPr>
            <p:cNvSpPr/>
            <p:nvPr/>
          </p:nvSpPr>
          <p:spPr>
            <a:xfrm>
              <a:off x="8071802" y="5227497"/>
              <a:ext cx="2520000" cy="2520000"/>
            </a:xfrm>
            <a:custGeom>
              <a:avLst/>
              <a:gdLst/>
              <a:ahLst/>
              <a:cxnLst/>
              <a:rect l="l" t="t" r="r" b="b"/>
              <a:pathLst>
                <a:path w="5405423" h="5405423">
                  <a:moveTo>
                    <a:pt x="0" y="0"/>
                  </a:moveTo>
                  <a:lnTo>
                    <a:pt x="5405423" y="0"/>
                  </a:lnTo>
                  <a:lnTo>
                    <a:pt x="5405423" y="5405424"/>
                  </a:lnTo>
                  <a:lnTo>
                    <a:pt x="0" y="5405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fr-FR" dirty="0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8526074-5155-4806-9887-50D3E386C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802" y="5667992"/>
              <a:ext cx="1620000" cy="1620000"/>
            </a:xfrm>
            <a:prstGeom prst="rect">
              <a:avLst/>
            </a:prstGeom>
          </p:spPr>
        </p:pic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9C19ED88-D20F-4441-8657-B9249CA9C049}"/>
              </a:ext>
            </a:extLst>
          </p:cNvPr>
          <p:cNvGrpSpPr/>
          <p:nvPr/>
        </p:nvGrpSpPr>
        <p:grpSpPr>
          <a:xfrm>
            <a:off x="11708398" y="6088475"/>
            <a:ext cx="2520000" cy="2520000"/>
            <a:chOff x="12113817" y="5133982"/>
            <a:chExt cx="2520000" cy="2520000"/>
          </a:xfrm>
        </p:grpSpPr>
        <p:sp>
          <p:nvSpPr>
            <p:cNvPr id="28" name="Freeform 2">
              <a:extLst>
                <a:ext uri="{FF2B5EF4-FFF2-40B4-BE49-F238E27FC236}">
                  <a16:creationId xmlns:a16="http://schemas.microsoft.com/office/drawing/2014/main" id="{2E4B85F3-B4AB-4DBE-9E04-401F22B89593}"/>
                </a:ext>
              </a:extLst>
            </p:cNvPr>
            <p:cNvSpPr/>
            <p:nvPr/>
          </p:nvSpPr>
          <p:spPr>
            <a:xfrm>
              <a:off x="12113817" y="5133982"/>
              <a:ext cx="2520000" cy="2520000"/>
            </a:xfrm>
            <a:custGeom>
              <a:avLst/>
              <a:gdLst/>
              <a:ahLst/>
              <a:cxnLst/>
              <a:rect l="l" t="t" r="r" b="b"/>
              <a:pathLst>
                <a:path w="5405423" h="5405423">
                  <a:moveTo>
                    <a:pt x="0" y="0"/>
                  </a:moveTo>
                  <a:lnTo>
                    <a:pt x="5405423" y="0"/>
                  </a:lnTo>
                  <a:lnTo>
                    <a:pt x="5405423" y="5405424"/>
                  </a:lnTo>
                  <a:lnTo>
                    <a:pt x="0" y="5405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fr-FR" dirty="0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A7B6109-C523-4694-8FE0-388C04A21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63817" y="5677497"/>
              <a:ext cx="1620000" cy="1620000"/>
            </a:xfrm>
            <a:prstGeom prst="rect">
              <a:avLst/>
            </a:prstGeom>
          </p:spPr>
        </p:pic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E0A8D97-C100-F229-EB9D-D515C0A0993C}"/>
              </a:ext>
            </a:extLst>
          </p:cNvPr>
          <p:cNvCxnSpPr>
            <a:cxnSpLocks/>
          </p:cNvCxnSpPr>
          <p:nvPr/>
        </p:nvCxnSpPr>
        <p:spPr>
          <a:xfrm>
            <a:off x="5216999" y="5361717"/>
            <a:ext cx="1" cy="720000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EB7CB56-686C-9BB4-7F23-CDB7F46403A3}"/>
              </a:ext>
            </a:extLst>
          </p:cNvPr>
          <p:cNvCxnSpPr>
            <a:cxnSpLocks/>
          </p:cNvCxnSpPr>
          <p:nvPr/>
        </p:nvCxnSpPr>
        <p:spPr>
          <a:xfrm>
            <a:off x="9054599" y="5368475"/>
            <a:ext cx="1" cy="720000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2FA07D2-1B62-C6B5-6B3F-DEA3E0C1C0DE}"/>
              </a:ext>
            </a:extLst>
          </p:cNvPr>
          <p:cNvCxnSpPr>
            <a:cxnSpLocks/>
          </p:cNvCxnSpPr>
          <p:nvPr/>
        </p:nvCxnSpPr>
        <p:spPr>
          <a:xfrm>
            <a:off x="12968398" y="5356766"/>
            <a:ext cx="1" cy="720000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678D8F58-373A-7CD4-F6C3-275E7770A803}"/>
              </a:ext>
            </a:extLst>
          </p:cNvPr>
          <p:cNvCxnSpPr>
            <a:cxnSpLocks/>
          </p:cNvCxnSpPr>
          <p:nvPr/>
        </p:nvCxnSpPr>
        <p:spPr>
          <a:xfrm flipH="1">
            <a:off x="5216999" y="5361717"/>
            <a:ext cx="77514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0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/>
          <p:nvPr/>
        </p:nvSpPr>
        <p:spPr>
          <a:xfrm rot="-5400000">
            <a:off x="8440953" y="-8860046"/>
            <a:ext cx="1406093" cy="18288000"/>
          </a:xfrm>
          <a:prstGeom prst="roundRect">
            <a:avLst>
              <a:gd name="adj" fmla="val 32151"/>
            </a:avLst>
          </a:prstGeom>
          <a:noFill/>
          <a:ln w="28575" cap="flat" cmpd="sng">
            <a:solidFill>
              <a:srgbClr val="E600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" name="Google Shape;170;p19"/>
          <p:cNvCxnSpPr/>
          <p:nvPr/>
        </p:nvCxnSpPr>
        <p:spPr>
          <a:xfrm>
            <a:off x="457200" y="9791700"/>
            <a:ext cx="172974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!!Text">
            <a:extLst>
              <a:ext uri="{FF2B5EF4-FFF2-40B4-BE49-F238E27FC236}">
                <a16:creationId xmlns:a16="http://schemas.microsoft.com/office/drawing/2014/main" id="{A12D9A22-676A-4A44-8A44-4B26EF450994}"/>
              </a:ext>
            </a:extLst>
          </p:cNvPr>
          <p:cNvSpPr txBox="1"/>
          <p:nvPr/>
        </p:nvSpPr>
        <p:spPr>
          <a:xfrm>
            <a:off x="5105400" y="538940"/>
            <a:ext cx="43359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sz="2800" dirty="0">
                <a:latin typeface="Bahnschrift SemiBold" panose="020B0502040204020203" pitchFamily="34" charset="0"/>
                <a:cs typeface="Poppins" panose="020B0604020202020204" charset="0"/>
                <a:sym typeface="Poppins"/>
              </a:rPr>
              <a:t>Besoins Non Fonctionnels</a:t>
            </a:r>
            <a:endParaRPr sz="2800" dirty="0">
              <a:latin typeface="Bahnschrift SemiBold" panose="020B0502040204020203" pitchFamily="34" charset="0"/>
              <a:cs typeface="Poppins" panose="020B0604020202020204" charset="0"/>
              <a:sym typeface="Poppins"/>
            </a:endParaRPr>
          </a:p>
        </p:txBody>
      </p:sp>
      <p:sp>
        <p:nvSpPr>
          <p:cNvPr id="25" name="Google Shape;369;p27">
            <a:extLst>
              <a:ext uri="{FF2B5EF4-FFF2-40B4-BE49-F238E27FC236}">
                <a16:creationId xmlns:a16="http://schemas.microsoft.com/office/drawing/2014/main" id="{ED1F2BB5-1EC2-45B8-8DD4-220FF8B15BB3}"/>
              </a:ext>
            </a:extLst>
          </p:cNvPr>
          <p:cNvSpPr/>
          <p:nvPr/>
        </p:nvSpPr>
        <p:spPr>
          <a:xfrm>
            <a:off x="457200" y="9833985"/>
            <a:ext cx="302038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/>
          <a:p>
            <a:pPr marL="0" lvl="1"/>
            <a:r>
              <a:rPr lang="fr" sz="2000" cap="small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Spécification des besoins</a:t>
            </a:r>
            <a:endParaRPr sz="1400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7345BA10-31E2-4072-8CB1-1A4C798846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81200" y="-114300"/>
            <a:ext cx="1157400" cy="11574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75FC6E44-18EA-4D2C-8DC7-5AADC6C6213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91802" y="-41485"/>
            <a:ext cx="1011770" cy="101177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60425EB-5BB1-4D8D-99F8-5905B7174A9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240482" y="104433"/>
            <a:ext cx="837718" cy="83771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EF0CEA8D-E2BB-465E-9618-B0882970401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0334" y="38100"/>
            <a:ext cx="578900" cy="578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FDFD2DEF-0C7F-0650-4291-E6197E21CFFB}"/>
              </a:ext>
            </a:extLst>
          </p:cNvPr>
          <p:cNvGrpSpPr/>
          <p:nvPr/>
        </p:nvGrpSpPr>
        <p:grpSpPr>
          <a:xfrm>
            <a:off x="3962400" y="4088515"/>
            <a:ext cx="2160000" cy="2160000"/>
            <a:chOff x="3962400" y="4088515"/>
            <a:chExt cx="2160000" cy="2160000"/>
          </a:xfrm>
        </p:grpSpPr>
        <p:sp>
          <p:nvSpPr>
            <p:cNvPr id="34" name="椭圆 148">
              <a:extLst>
                <a:ext uri="{FF2B5EF4-FFF2-40B4-BE49-F238E27FC236}">
                  <a16:creationId xmlns:a16="http://schemas.microsoft.com/office/drawing/2014/main" id="{7D432EAD-FFFC-434A-A52B-4EA1FDD534A8}"/>
                </a:ext>
              </a:extLst>
            </p:cNvPr>
            <p:cNvSpPr/>
            <p:nvPr/>
          </p:nvSpPr>
          <p:spPr>
            <a:xfrm>
              <a:off x="3962400" y="4088515"/>
              <a:ext cx="2160000" cy="216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57150">
              <a:solidFill>
                <a:srgbClr val="E60028"/>
              </a:solidFill>
            </a:ln>
            <a:effectLst>
              <a:outerShdw blurRad="3810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54"/>
              <a:endParaRPr lang="zh-CN" altLang="en-US">
                <a:solidFill>
                  <a:prstClr val="white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endParaRPr>
            </a:p>
          </p:txBody>
        </p:sp>
        <p:pic>
          <p:nvPicPr>
            <p:cNvPr id="35" name="Picture 25">
              <a:extLst>
                <a:ext uri="{FF2B5EF4-FFF2-40B4-BE49-F238E27FC236}">
                  <a16:creationId xmlns:a16="http://schemas.microsoft.com/office/drawing/2014/main" id="{219A9140-D832-4EAE-92EF-8DE67D44E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7297" y="4538397"/>
              <a:ext cx="1210205" cy="1210205"/>
            </a:xfrm>
            <a:prstGeom prst="rect">
              <a:avLst/>
            </a:prstGeom>
          </p:spPr>
        </p:pic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FD0484F8-A1FC-499A-9B0A-D5DE47074074}"/>
              </a:ext>
            </a:extLst>
          </p:cNvPr>
          <p:cNvGrpSpPr/>
          <p:nvPr/>
        </p:nvGrpSpPr>
        <p:grpSpPr>
          <a:xfrm>
            <a:off x="7772400" y="4063499"/>
            <a:ext cx="2160000" cy="2160000"/>
            <a:chOff x="7772400" y="4063499"/>
            <a:chExt cx="2160000" cy="2160000"/>
          </a:xfrm>
        </p:grpSpPr>
        <p:sp>
          <p:nvSpPr>
            <p:cNvPr id="36" name="椭圆 148">
              <a:extLst>
                <a:ext uri="{FF2B5EF4-FFF2-40B4-BE49-F238E27FC236}">
                  <a16:creationId xmlns:a16="http://schemas.microsoft.com/office/drawing/2014/main" id="{3801360B-7030-47A5-A87D-5548ECED5086}"/>
                </a:ext>
              </a:extLst>
            </p:cNvPr>
            <p:cNvSpPr/>
            <p:nvPr/>
          </p:nvSpPr>
          <p:spPr>
            <a:xfrm>
              <a:off x="7772400" y="4063499"/>
              <a:ext cx="2160000" cy="216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57150">
              <a:solidFill>
                <a:srgbClr val="E60028"/>
              </a:solidFill>
            </a:ln>
            <a:effectLst>
              <a:outerShdw blurRad="3810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54"/>
              <a:endParaRPr lang="zh-CN" altLang="en-US">
                <a:solidFill>
                  <a:prstClr val="white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endParaRPr>
            </a:p>
          </p:txBody>
        </p:sp>
        <p:pic>
          <p:nvPicPr>
            <p:cNvPr id="37" name="Picture 29">
              <a:extLst>
                <a:ext uri="{FF2B5EF4-FFF2-40B4-BE49-F238E27FC236}">
                  <a16:creationId xmlns:a16="http://schemas.microsoft.com/office/drawing/2014/main" id="{392A5542-8ED5-4A76-BEDC-5F6783B50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7298" y="4532816"/>
              <a:ext cx="1210204" cy="1210204"/>
            </a:xfrm>
            <a:prstGeom prst="rect">
              <a:avLst/>
            </a:prstGeom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3EC30FF9-6DD6-43EE-A9BE-4DDDD2C4E61C}"/>
              </a:ext>
            </a:extLst>
          </p:cNvPr>
          <p:cNvGrpSpPr/>
          <p:nvPr/>
        </p:nvGrpSpPr>
        <p:grpSpPr>
          <a:xfrm>
            <a:off x="11582400" y="4088515"/>
            <a:ext cx="2160000" cy="2160000"/>
            <a:chOff x="11582400" y="4088515"/>
            <a:chExt cx="2160000" cy="2160000"/>
          </a:xfrm>
        </p:grpSpPr>
        <p:sp>
          <p:nvSpPr>
            <p:cNvPr id="38" name="椭圆 148">
              <a:extLst>
                <a:ext uri="{FF2B5EF4-FFF2-40B4-BE49-F238E27FC236}">
                  <a16:creationId xmlns:a16="http://schemas.microsoft.com/office/drawing/2014/main" id="{63068B50-1072-4DCC-B76C-4C33BF065D53}"/>
                </a:ext>
              </a:extLst>
            </p:cNvPr>
            <p:cNvSpPr/>
            <p:nvPr/>
          </p:nvSpPr>
          <p:spPr>
            <a:xfrm>
              <a:off x="11582400" y="4088515"/>
              <a:ext cx="2160000" cy="216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57150">
              <a:solidFill>
                <a:srgbClr val="E60028"/>
              </a:solidFill>
            </a:ln>
            <a:effectLst>
              <a:outerShdw blurRad="3810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54"/>
              <a:endParaRPr lang="zh-CN" altLang="en-US">
                <a:solidFill>
                  <a:prstClr val="white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endParaRPr>
            </a:p>
          </p:txBody>
        </p:sp>
        <p:pic>
          <p:nvPicPr>
            <p:cNvPr id="39" name="Picture 30">
              <a:extLst>
                <a:ext uri="{FF2B5EF4-FFF2-40B4-BE49-F238E27FC236}">
                  <a16:creationId xmlns:a16="http://schemas.microsoft.com/office/drawing/2014/main" id="{78613349-0BFC-4051-8CC8-71B2B2697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5800" y="4532816"/>
              <a:ext cx="1155658" cy="1155658"/>
            </a:xfrm>
            <a:prstGeom prst="rect">
              <a:avLst/>
            </a:prstGeom>
          </p:spPr>
        </p:pic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F660572-C8D3-4AA3-BF01-53896BCD0DBB}"/>
              </a:ext>
            </a:extLst>
          </p:cNvPr>
          <p:cNvSpPr/>
          <p:nvPr/>
        </p:nvSpPr>
        <p:spPr>
          <a:xfrm>
            <a:off x="3828809" y="6438900"/>
            <a:ext cx="242718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800" dirty="0">
                <a:latin typeface="League Spartan" panose="020B0604020202020204" charset="0"/>
                <a:ea typeface="Lato Bold" panose="020B0604020202020204" charset="0"/>
                <a:cs typeface="Lato Bold" panose="020B0604020202020204" charset="0"/>
              </a:rPr>
              <a:t>Ergonomie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9ACE0A-5E7D-4AAE-BD71-4A31832EC25F}"/>
              </a:ext>
            </a:extLst>
          </p:cNvPr>
          <p:cNvSpPr/>
          <p:nvPr/>
        </p:nvSpPr>
        <p:spPr>
          <a:xfrm>
            <a:off x="7423409" y="6438900"/>
            <a:ext cx="2857982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800" dirty="0">
                <a:latin typeface="League Spartan" panose="020B0604020202020204" charset="0"/>
                <a:ea typeface="Lato Bold" panose="020B0604020202020204" charset="0"/>
                <a:cs typeface="Lato Bold" panose="020B0604020202020204" charset="0"/>
              </a:rPr>
              <a:t>Performance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9DF38B1-0154-4BF8-B084-054BCB873206}"/>
              </a:ext>
            </a:extLst>
          </p:cNvPr>
          <p:cNvSpPr/>
          <p:nvPr/>
        </p:nvSpPr>
        <p:spPr>
          <a:xfrm>
            <a:off x="11233409" y="6438900"/>
            <a:ext cx="2857982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800" dirty="0">
                <a:latin typeface="League Spartan" panose="020B0604020202020204" charset="0"/>
                <a:ea typeface="Lato Bold" panose="020B0604020202020204" charset="0"/>
                <a:cs typeface="Lato Bold" panose="020B0604020202020204" charset="0"/>
              </a:rPr>
              <a:t>Fiabilité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917F9A0D-967E-45E6-9F92-A13B2DC2BF64}"/>
              </a:ext>
            </a:extLst>
          </p:cNvPr>
          <p:cNvSpPr/>
          <p:nvPr/>
        </p:nvSpPr>
        <p:spPr>
          <a:xfrm>
            <a:off x="16916400" y="9867900"/>
            <a:ext cx="838200" cy="38100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A61A2E-0B0E-487D-A70A-E604A2857BCC}"/>
              </a:ext>
            </a:extLst>
          </p:cNvPr>
          <p:cNvSpPr/>
          <p:nvPr/>
        </p:nvSpPr>
        <p:spPr>
          <a:xfrm>
            <a:off x="17140671" y="9898618"/>
            <a:ext cx="452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57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20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BBA5C9C-A3C1-1D11-7A47-C717F197D294}"/>
              </a:ext>
            </a:extLst>
          </p:cNvPr>
          <p:cNvSpPr txBox="1"/>
          <p:nvPr/>
        </p:nvSpPr>
        <p:spPr>
          <a:xfrm>
            <a:off x="2964341" y="6569679"/>
            <a:ext cx="37412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Avenir Next LT Pro Light" panose="020B0304020202020204" pitchFamily="34" charset="0"/>
                <a:cs typeface="Times New Roman" panose="02020603050405020304" pitchFamily="18" charset="0"/>
              </a:rPr>
              <a:t>Une interface claire et facile</a:t>
            </a:r>
            <a:r>
              <a:rPr lang="fr-FR" sz="2400" dirty="0">
                <a:latin typeface="Avenir Next LT Pro Light" panose="020B0304020202020204" pitchFamily="34" charset="0"/>
              </a:rPr>
              <a:t> à manipuler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1F49C4D-F5EB-48BF-2C57-9C4D1DCA6B7A}"/>
              </a:ext>
            </a:extLst>
          </p:cNvPr>
          <p:cNvCxnSpPr/>
          <p:nvPr/>
        </p:nvCxnSpPr>
        <p:spPr>
          <a:xfrm>
            <a:off x="5029200" y="5435100"/>
            <a:ext cx="0" cy="10800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C862EB4-591D-E165-0B9A-6E587FD9DBD4}"/>
              </a:ext>
            </a:extLst>
          </p:cNvPr>
          <p:cNvSpPr txBox="1"/>
          <p:nvPr/>
        </p:nvSpPr>
        <p:spPr>
          <a:xfrm>
            <a:off x="6901709" y="6569679"/>
            <a:ext cx="41091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latin typeface="Avenir Next LT Pro Light" panose="020B03040202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fr-FR" sz="2400" dirty="0"/>
              <a:t>Notre système est capable de répondre d’une manière optimale à toutes les exigences des utilisateurs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1242EC5-3CD6-0C9A-FA70-006E345025B5}"/>
              </a:ext>
            </a:extLst>
          </p:cNvPr>
          <p:cNvCxnSpPr/>
          <p:nvPr/>
        </p:nvCxnSpPr>
        <p:spPr>
          <a:xfrm>
            <a:off x="8839200" y="5435100"/>
            <a:ext cx="0" cy="10800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FB89EC33-381F-57B0-E9F1-5A9618821BE2}"/>
              </a:ext>
            </a:extLst>
          </p:cNvPr>
          <p:cNvSpPr txBox="1"/>
          <p:nvPr/>
        </p:nvSpPr>
        <p:spPr>
          <a:xfrm>
            <a:off x="11037301" y="6542314"/>
            <a:ext cx="33757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>
                <a:latin typeface="Avenir Next LT Pro Light" panose="020B03040202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fr-FR" dirty="0"/>
              <a:t>La recherche précise des personnes via les  fournisseurs de données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02FABBD-82BC-4316-19EA-478DAB592BF3}"/>
              </a:ext>
            </a:extLst>
          </p:cNvPr>
          <p:cNvCxnSpPr/>
          <p:nvPr/>
        </p:nvCxnSpPr>
        <p:spPr>
          <a:xfrm>
            <a:off x="12649200" y="5442242"/>
            <a:ext cx="0" cy="10800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29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93827E-6 L -4.44444E-6 -0.15679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6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81481E-6 L 0.00348 -0.14861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-7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 L 0.00347 -0.1463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-731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93827E-6 L -3.33333E-6 -0.1591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81481E-6 L 0.00078 -0.14706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36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93827E-6 L 4.86111E-6 -0.15679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5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1" grpId="0"/>
      <p:bldP spid="41" grpId="1"/>
      <p:bldP spid="42" grpId="0"/>
      <p:bldP spid="42" grpId="1"/>
      <p:bldP spid="6" grpId="0"/>
      <p:bldP spid="11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307;p21">
            <a:extLst>
              <a:ext uri="{FF2B5EF4-FFF2-40B4-BE49-F238E27FC236}">
                <a16:creationId xmlns:a16="http://schemas.microsoft.com/office/drawing/2014/main" id="{57DCEBF2-EFC0-4415-9C75-B881E1D3B416}"/>
              </a:ext>
            </a:extLst>
          </p:cNvPr>
          <p:cNvSpPr/>
          <p:nvPr/>
        </p:nvSpPr>
        <p:spPr>
          <a:xfrm>
            <a:off x="14097000" y="3987515"/>
            <a:ext cx="2848670" cy="2848670"/>
          </a:xfrm>
          <a:custGeom>
            <a:avLst/>
            <a:gdLst/>
            <a:ahLst/>
            <a:cxnLst/>
            <a:rect l="l" t="t" r="r" b="b"/>
            <a:pathLst>
              <a:path w="50281" h="50281" extrusionOk="0">
                <a:moveTo>
                  <a:pt x="25134" y="4430"/>
                </a:moveTo>
                <a:cubicBezTo>
                  <a:pt x="36552" y="4430"/>
                  <a:pt x="45839" y="13717"/>
                  <a:pt x="45839" y="25135"/>
                </a:cubicBezTo>
                <a:cubicBezTo>
                  <a:pt x="45839" y="36553"/>
                  <a:pt x="36552" y="45840"/>
                  <a:pt x="25134" y="45840"/>
                </a:cubicBezTo>
                <a:cubicBezTo>
                  <a:pt x="13716" y="45840"/>
                  <a:pt x="4429" y="36553"/>
                  <a:pt x="4429" y="25135"/>
                </a:cubicBezTo>
                <a:cubicBezTo>
                  <a:pt x="4429" y="13717"/>
                  <a:pt x="13716" y="4430"/>
                  <a:pt x="25134" y="4430"/>
                </a:cubicBezTo>
                <a:close/>
                <a:moveTo>
                  <a:pt x="25134" y="1"/>
                </a:moveTo>
                <a:cubicBezTo>
                  <a:pt x="11251" y="1"/>
                  <a:pt x="0" y="11252"/>
                  <a:pt x="0" y="25135"/>
                </a:cubicBezTo>
                <a:cubicBezTo>
                  <a:pt x="0" y="39017"/>
                  <a:pt x="11251" y="50281"/>
                  <a:pt x="25134" y="50281"/>
                </a:cubicBezTo>
                <a:cubicBezTo>
                  <a:pt x="39017" y="50281"/>
                  <a:pt x="50280" y="39017"/>
                  <a:pt x="50280" y="25135"/>
                </a:cubicBezTo>
                <a:cubicBezTo>
                  <a:pt x="50280" y="11252"/>
                  <a:pt x="39017" y="1"/>
                  <a:pt x="2513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300" name="Google Shape;308;p21">
            <a:extLst>
              <a:ext uri="{FF2B5EF4-FFF2-40B4-BE49-F238E27FC236}">
                <a16:creationId xmlns:a16="http://schemas.microsoft.com/office/drawing/2014/main" id="{6360CE0F-311B-4E65-A582-FD1B1FD95828}"/>
              </a:ext>
            </a:extLst>
          </p:cNvPr>
          <p:cNvSpPr/>
          <p:nvPr/>
        </p:nvSpPr>
        <p:spPr>
          <a:xfrm>
            <a:off x="14097622" y="5435815"/>
            <a:ext cx="2847366" cy="1400398"/>
          </a:xfrm>
          <a:custGeom>
            <a:avLst/>
            <a:gdLst/>
            <a:ahLst/>
            <a:cxnLst/>
            <a:rect l="l" t="t" r="r" b="b"/>
            <a:pathLst>
              <a:path w="50258" h="24718" extrusionOk="0">
                <a:moveTo>
                  <a:pt x="1" y="0"/>
                </a:moveTo>
                <a:cubicBezTo>
                  <a:pt x="227" y="13681"/>
                  <a:pt x="11383" y="24718"/>
                  <a:pt x="25123" y="24718"/>
                </a:cubicBezTo>
                <a:cubicBezTo>
                  <a:pt x="38875" y="24718"/>
                  <a:pt x="50031" y="13681"/>
                  <a:pt x="50257" y="0"/>
                </a:cubicBezTo>
                <a:lnTo>
                  <a:pt x="45816" y="0"/>
                </a:lnTo>
                <a:cubicBezTo>
                  <a:pt x="45590" y="11216"/>
                  <a:pt x="36398" y="20277"/>
                  <a:pt x="25123" y="20277"/>
                </a:cubicBezTo>
                <a:cubicBezTo>
                  <a:pt x="13848" y="20277"/>
                  <a:pt x="4656" y="11216"/>
                  <a:pt x="443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301" name="Google Shape;311;p21">
            <a:extLst>
              <a:ext uri="{FF2B5EF4-FFF2-40B4-BE49-F238E27FC236}">
                <a16:creationId xmlns:a16="http://schemas.microsoft.com/office/drawing/2014/main" id="{48273E65-3402-4D3C-A027-2C75D5DA5739}"/>
              </a:ext>
            </a:extLst>
          </p:cNvPr>
          <p:cNvSpPr/>
          <p:nvPr/>
        </p:nvSpPr>
        <p:spPr>
          <a:xfrm>
            <a:off x="16561142" y="5172025"/>
            <a:ext cx="527572" cy="527572"/>
          </a:xfrm>
          <a:custGeom>
            <a:avLst/>
            <a:gdLst/>
            <a:ahLst/>
            <a:cxnLst/>
            <a:rect l="l" t="t" r="r" b="b"/>
            <a:pathLst>
              <a:path w="9312" h="9312" extrusionOk="0">
                <a:moveTo>
                  <a:pt x="4656" y="1"/>
                </a:moveTo>
                <a:cubicBezTo>
                  <a:pt x="2084" y="1"/>
                  <a:pt x="1" y="2085"/>
                  <a:pt x="1" y="4656"/>
                </a:cubicBezTo>
                <a:cubicBezTo>
                  <a:pt x="1" y="7228"/>
                  <a:pt x="2084" y="9312"/>
                  <a:pt x="4656" y="9312"/>
                </a:cubicBezTo>
                <a:cubicBezTo>
                  <a:pt x="7228" y="9312"/>
                  <a:pt x="9311" y="7228"/>
                  <a:pt x="9311" y="4656"/>
                </a:cubicBezTo>
                <a:cubicBezTo>
                  <a:pt x="9311" y="2085"/>
                  <a:pt x="7228" y="1"/>
                  <a:pt x="465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302" name="Google Shape;312;p21">
            <a:extLst>
              <a:ext uri="{FF2B5EF4-FFF2-40B4-BE49-F238E27FC236}">
                <a16:creationId xmlns:a16="http://schemas.microsoft.com/office/drawing/2014/main" id="{A86ECD0C-7E22-4C08-8FF2-001C72388254}"/>
              </a:ext>
            </a:extLst>
          </p:cNvPr>
          <p:cNvSpPr/>
          <p:nvPr/>
        </p:nvSpPr>
        <p:spPr>
          <a:xfrm>
            <a:off x="16673774" y="5284033"/>
            <a:ext cx="302934" cy="302934"/>
          </a:xfrm>
          <a:custGeom>
            <a:avLst/>
            <a:gdLst/>
            <a:ahLst/>
            <a:cxnLst/>
            <a:rect l="l" t="t" r="r" b="b"/>
            <a:pathLst>
              <a:path w="5347" h="5347" extrusionOk="0">
                <a:moveTo>
                  <a:pt x="2668" y="0"/>
                </a:moveTo>
                <a:cubicBezTo>
                  <a:pt x="1192" y="0"/>
                  <a:pt x="1" y="1191"/>
                  <a:pt x="1" y="2679"/>
                </a:cubicBezTo>
                <a:cubicBezTo>
                  <a:pt x="1" y="4156"/>
                  <a:pt x="1192" y="5346"/>
                  <a:pt x="2668" y="5346"/>
                </a:cubicBezTo>
                <a:cubicBezTo>
                  <a:pt x="4144" y="5346"/>
                  <a:pt x="5347" y="4156"/>
                  <a:pt x="5347" y="2679"/>
                </a:cubicBezTo>
                <a:cubicBezTo>
                  <a:pt x="5347" y="1191"/>
                  <a:pt x="4144" y="0"/>
                  <a:pt x="26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167" name="Google Shape;167;p19"/>
          <p:cNvSpPr/>
          <p:nvPr/>
        </p:nvSpPr>
        <p:spPr>
          <a:xfrm rot="-5400000">
            <a:off x="8440953" y="-8860046"/>
            <a:ext cx="1406093" cy="18288000"/>
          </a:xfrm>
          <a:prstGeom prst="roundRect">
            <a:avLst>
              <a:gd name="adj" fmla="val 32151"/>
            </a:avLst>
          </a:prstGeom>
          <a:noFill/>
          <a:ln w="28575" cap="flat" cmpd="sng">
            <a:solidFill>
              <a:srgbClr val="E600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" name="Google Shape;170;p19"/>
          <p:cNvCxnSpPr/>
          <p:nvPr/>
        </p:nvCxnSpPr>
        <p:spPr>
          <a:xfrm>
            <a:off x="457200" y="9791700"/>
            <a:ext cx="172974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!!Text">
            <a:extLst>
              <a:ext uri="{FF2B5EF4-FFF2-40B4-BE49-F238E27FC236}">
                <a16:creationId xmlns:a16="http://schemas.microsoft.com/office/drawing/2014/main" id="{AF4D2A88-27DB-4BAE-989C-2FAB6F496276}"/>
              </a:ext>
            </a:extLst>
          </p:cNvPr>
          <p:cNvSpPr txBox="1"/>
          <p:nvPr/>
        </p:nvSpPr>
        <p:spPr>
          <a:xfrm>
            <a:off x="9220200" y="538940"/>
            <a:ext cx="39549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sz="2800" dirty="0">
                <a:latin typeface="Bahnschrift SemiBold" panose="020B0502040204020203" pitchFamily="34" charset="0"/>
                <a:cs typeface="Poppins" panose="020B0604020202020204" charset="0"/>
                <a:sym typeface="Poppins"/>
              </a:rPr>
              <a:t>Besoins Fonctionnels</a:t>
            </a:r>
          </a:p>
        </p:txBody>
      </p:sp>
      <p:sp>
        <p:nvSpPr>
          <p:cNvPr id="26" name="Google Shape;369;p27">
            <a:extLst>
              <a:ext uri="{FF2B5EF4-FFF2-40B4-BE49-F238E27FC236}">
                <a16:creationId xmlns:a16="http://schemas.microsoft.com/office/drawing/2014/main" id="{E9876609-C5CA-4F4C-9F7D-00E072B72020}"/>
              </a:ext>
            </a:extLst>
          </p:cNvPr>
          <p:cNvSpPr/>
          <p:nvPr/>
        </p:nvSpPr>
        <p:spPr>
          <a:xfrm>
            <a:off x="457200" y="9833985"/>
            <a:ext cx="302038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/>
          <a:p>
            <a:pPr marL="0" lvl="1"/>
            <a:r>
              <a:rPr lang="fr" sz="2000" cap="small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Spécification des besoins</a:t>
            </a:r>
            <a:endParaRPr sz="1400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EC37575A-2C85-4E92-800D-451B9DE2D8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81200" y="-114300"/>
            <a:ext cx="1157400" cy="11574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7E23CF5-2093-43FA-AD98-108E876F86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12500" y="58450"/>
            <a:ext cx="883700" cy="8837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29D0657-5C95-4694-BA87-479AA9130E4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77150" y="-22046"/>
            <a:ext cx="612000" cy="61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FA9A9026-8DE9-4B10-8F90-7CC01FD02D0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240482" y="104433"/>
            <a:ext cx="837718" cy="83771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27" name="Google Shape;299;p21">
            <a:extLst>
              <a:ext uri="{FF2B5EF4-FFF2-40B4-BE49-F238E27FC236}">
                <a16:creationId xmlns:a16="http://schemas.microsoft.com/office/drawing/2014/main" id="{4F39BB89-EECB-477E-BDE5-9F39F5586154}"/>
              </a:ext>
            </a:extLst>
          </p:cNvPr>
          <p:cNvSpPr/>
          <p:nvPr/>
        </p:nvSpPr>
        <p:spPr>
          <a:xfrm>
            <a:off x="11465000" y="3998587"/>
            <a:ext cx="2848670" cy="2848670"/>
          </a:xfrm>
          <a:custGeom>
            <a:avLst/>
            <a:gdLst/>
            <a:ahLst/>
            <a:cxnLst/>
            <a:rect l="l" t="t" r="r" b="b"/>
            <a:pathLst>
              <a:path w="50281" h="50281" extrusionOk="0">
                <a:moveTo>
                  <a:pt x="25146" y="4430"/>
                </a:moveTo>
                <a:cubicBezTo>
                  <a:pt x="36552" y="4430"/>
                  <a:pt x="45851" y="13717"/>
                  <a:pt x="45851" y="25135"/>
                </a:cubicBezTo>
                <a:cubicBezTo>
                  <a:pt x="45851" y="36553"/>
                  <a:pt x="36552" y="45840"/>
                  <a:pt x="25146" y="45840"/>
                </a:cubicBezTo>
                <a:cubicBezTo>
                  <a:pt x="13728" y="45840"/>
                  <a:pt x="4441" y="36553"/>
                  <a:pt x="4441" y="25135"/>
                </a:cubicBezTo>
                <a:cubicBezTo>
                  <a:pt x="4441" y="13717"/>
                  <a:pt x="13728" y="4430"/>
                  <a:pt x="25146" y="4430"/>
                </a:cubicBezTo>
                <a:close/>
                <a:moveTo>
                  <a:pt x="25146" y="1"/>
                </a:moveTo>
                <a:cubicBezTo>
                  <a:pt x="11263" y="1"/>
                  <a:pt x="0" y="11252"/>
                  <a:pt x="0" y="25135"/>
                </a:cubicBezTo>
                <a:cubicBezTo>
                  <a:pt x="0" y="39017"/>
                  <a:pt x="11263" y="50281"/>
                  <a:pt x="25146" y="50281"/>
                </a:cubicBezTo>
                <a:cubicBezTo>
                  <a:pt x="39029" y="50281"/>
                  <a:pt x="50280" y="39017"/>
                  <a:pt x="50280" y="25135"/>
                </a:cubicBezTo>
                <a:cubicBezTo>
                  <a:pt x="50280" y="11252"/>
                  <a:pt x="39029" y="1"/>
                  <a:pt x="25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 dirty="0"/>
          </a:p>
        </p:txBody>
      </p:sp>
      <p:sp>
        <p:nvSpPr>
          <p:cNvPr id="128" name="Google Shape;300;p21">
            <a:extLst>
              <a:ext uri="{FF2B5EF4-FFF2-40B4-BE49-F238E27FC236}">
                <a16:creationId xmlns:a16="http://schemas.microsoft.com/office/drawing/2014/main" id="{63AB45CE-93DD-43BD-A38F-2AC2541D3DAA}"/>
              </a:ext>
            </a:extLst>
          </p:cNvPr>
          <p:cNvSpPr/>
          <p:nvPr/>
        </p:nvSpPr>
        <p:spPr>
          <a:xfrm>
            <a:off x="11464980" y="3998587"/>
            <a:ext cx="2848670" cy="1448328"/>
          </a:xfrm>
          <a:custGeom>
            <a:avLst/>
            <a:gdLst/>
            <a:ahLst/>
            <a:cxnLst/>
            <a:rect l="l" t="t" r="r" b="b"/>
            <a:pathLst>
              <a:path w="50281" h="25564" extrusionOk="0">
                <a:moveTo>
                  <a:pt x="25146" y="1"/>
                </a:moveTo>
                <a:cubicBezTo>
                  <a:pt x="11263" y="1"/>
                  <a:pt x="0" y="11252"/>
                  <a:pt x="0" y="25135"/>
                </a:cubicBezTo>
                <a:cubicBezTo>
                  <a:pt x="0" y="25278"/>
                  <a:pt x="12" y="25420"/>
                  <a:pt x="12" y="25563"/>
                </a:cubicBezTo>
                <a:lnTo>
                  <a:pt x="4453" y="25563"/>
                </a:lnTo>
                <a:cubicBezTo>
                  <a:pt x="4441" y="25420"/>
                  <a:pt x="4441" y="25278"/>
                  <a:pt x="4441" y="25135"/>
                </a:cubicBezTo>
                <a:cubicBezTo>
                  <a:pt x="4441" y="13717"/>
                  <a:pt x="13728" y="4430"/>
                  <a:pt x="25146" y="4430"/>
                </a:cubicBezTo>
                <a:cubicBezTo>
                  <a:pt x="36552" y="4430"/>
                  <a:pt x="45851" y="13717"/>
                  <a:pt x="45851" y="25135"/>
                </a:cubicBezTo>
                <a:cubicBezTo>
                  <a:pt x="45851" y="25278"/>
                  <a:pt x="45839" y="25420"/>
                  <a:pt x="45839" y="25563"/>
                </a:cubicBezTo>
                <a:lnTo>
                  <a:pt x="50268" y="25563"/>
                </a:lnTo>
                <a:cubicBezTo>
                  <a:pt x="50268" y="25420"/>
                  <a:pt x="50280" y="25278"/>
                  <a:pt x="50280" y="25135"/>
                </a:cubicBezTo>
                <a:cubicBezTo>
                  <a:pt x="50280" y="11252"/>
                  <a:pt x="39029" y="1"/>
                  <a:pt x="25146" y="1"/>
                </a:cubicBez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133" name="Google Shape;301;p21">
            <a:extLst>
              <a:ext uri="{FF2B5EF4-FFF2-40B4-BE49-F238E27FC236}">
                <a16:creationId xmlns:a16="http://schemas.microsoft.com/office/drawing/2014/main" id="{16FC5933-AAB2-47D4-96FF-6E6A2ADBA17C}"/>
              </a:ext>
            </a:extLst>
          </p:cNvPr>
          <p:cNvSpPr/>
          <p:nvPr/>
        </p:nvSpPr>
        <p:spPr>
          <a:xfrm>
            <a:off x="13934504" y="5183097"/>
            <a:ext cx="527572" cy="527572"/>
          </a:xfrm>
          <a:custGeom>
            <a:avLst/>
            <a:gdLst/>
            <a:ahLst/>
            <a:cxnLst/>
            <a:rect l="l" t="t" r="r" b="b"/>
            <a:pathLst>
              <a:path w="9312" h="9312" extrusionOk="0">
                <a:moveTo>
                  <a:pt x="4656" y="1"/>
                </a:moveTo>
                <a:cubicBezTo>
                  <a:pt x="2085" y="1"/>
                  <a:pt x="1" y="2085"/>
                  <a:pt x="1" y="4656"/>
                </a:cubicBezTo>
                <a:cubicBezTo>
                  <a:pt x="1" y="7228"/>
                  <a:pt x="2085" y="9312"/>
                  <a:pt x="4656" y="9312"/>
                </a:cubicBezTo>
                <a:cubicBezTo>
                  <a:pt x="7228" y="9312"/>
                  <a:pt x="9312" y="7228"/>
                  <a:pt x="9312" y="4656"/>
                </a:cubicBezTo>
                <a:cubicBezTo>
                  <a:pt x="9312" y="2085"/>
                  <a:pt x="7228" y="1"/>
                  <a:pt x="4656" y="1"/>
                </a:cubicBez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134" name="Google Shape;302;p21">
            <a:extLst>
              <a:ext uri="{FF2B5EF4-FFF2-40B4-BE49-F238E27FC236}">
                <a16:creationId xmlns:a16="http://schemas.microsoft.com/office/drawing/2014/main" id="{14F54646-DAAE-4897-8714-242ECA1F7DDD}"/>
              </a:ext>
            </a:extLst>
          </p:cNvPr>
          <p:cNvSpPr/>
          <p:nvPr/>
        </p:nvSpPr>
        <p:spPr>
          <a:xfrm>
            <a:off x="14046514" y="5295105"/>
            <a:ext cx="302934" cy="302934"/>
          </a:xfrm>
          <a:custGeom>
            <a:avLst/>
            <a:gdLst/>
            <a:ahLst/>
            <a:cxnLst/>
            <a:rect l="l" t="t" r="r" b="b"/>
            <a:pathLst>
              <a:path w="5347" h="5347" extrusionOk="0">
                <a:moveTo>
                  <a:pt x="2679" y="0"/>
                </a:moveTo>
                <a:cubicBezTo>
                  <a:pt x="1203" y="0"/>
                  <a:pt x="0" y="1191"/>
                  <a:pt x="0" y="2679"/>
                </a:cubicBezTo>
                <a:cubicBezTo>
                  <a:pt x="0" y="4156"/>
                  <a:pt x="1203" y="5346"/>
                  <a:pt x="2679" y="5346"/>
                </a:cubicBezTo>
                <a:cubicBezTo>
                  <a:pt x="4156" y="5346"/>
                  <a:pt x="5346" y="4156"/>
                  <a:pt x="5346" y="2679"/>
                </a:cubicBezTo>
                <a:cubicBezTo>
                  <a:pt x="5346" y="1191"/>
                  <a:pt x="4156" y="0"/>
                  <a:pt x="26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151" name="Google Shape;307;p21">
            <a:extLst>
              <a:ext uri="{FF2B5EF4-FFF2-40B4-BE49-F238E27FC236}">
                <a16:creationId xmlns:a16="http://schemas.microsoft.com/office/drawing/2014/main" id="{00CB7B09-9638-4CEB-B7E1-FC23AB0EDEB4}"/>
              </a:ext>
            </a:extLst>
          </p:cNvPr>
          <p:cNvSpPr/>
          <p:nvPr/>
        </p:nvSpPr>
        <p:spPr>
          <a:xfrm>
            <a:off x="8867922" y="3998587"/>
            <a:ext cx="2848670" cy="2848670"/>
          </a:xfrm>
          <a:custGeom>
            <a:avLst/>
            <a:gdLst/>
            <a:ahLst/>
            <a:cxnLst/>
            <a:rect l="l" t="t" r="r" b="b"/>
            <a:pathLst>
              <a:path w="50281" h="50281" extrusionOk="0">
                <a:moveTo>
                  <a:pt x="25134" y="4430"/>
                </a:moveTo>
                <a:cubicBezTo>
                  <a:pt x="36552" y="4430"/>
                  <a:pt x="45839" y="13717"/>
                  <a:pt x="45839" y="25135"/>
                </a:cubicBezTo>
                <a:cubicBezTo>
                  <a:pt x="45839" y="36553"/>
                  <a:pt x="36552" y="45840"/>
                  <a:pt x="25134" y="45840"/>
                </a:cubicBezTo>
                <a:cubicBezTo>
                  <a:pt x="13716" y="45840"/>
                  <a:pt x="4429" y="36553"/>
                  <a:pt x="4429" y="25135"/>
                </a:cubicBezTo>
                <a:cubicBezTo>
                  <a:pt x="4429" y="13717"/>
                  <a:pt x="13716" y="4430"/>
                  <a:pt x="25134" y="4430"/>
                </a:cubicBezTo>
                <a:close/>
                <a:moveTo>
                  <a:pt x="25134" y="1"/>
                </a:moveTo>
                <a:cubicBezTo>
                  <a:pt x="11251" y="1"/>
                  <a:pt x="0" y="11252"/>
                  <a:pt x="0" y="25135"/>
                </a:cubicBezTo>
                <a:cubicBezTo>
                  <a:pt x="0" y="39017"/>
                  <a:pt x="11251" y="50281"/>
                  <a:pt x="25134" y="50281"/>
                </a:cubicBezTo>
                <a:cubicBezTo>
                  <a:pt x="39017" y="50281"/>
                  <a:pt x="50280" y="39017"/>
                  <a:pt x="50280" y="25135"/>
                </a:cubicBezTo>
                <a:cubicBezTo>
                  <a:pt x="50280" y="11252"/>
                  <a:pt x="39017" y="1"/>
                  <a:pt x="2513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156" name="Google Shape;308;p21">
            <a:extLst>
              <a:ext uri="{FF2B5EF4-FFF2-40B4-BE49-F238E27FC236}">
                <a16:creationId xmlns:a16="http://schemas.microsoft.com/office/drawing/2014/main" id="{CDEB5520-D41E-488F-A3A8-25C9C524EF2B}"/>
              </a:ext>
            </a:extLst>
          </p:cNvPr>
          <p:cNvSpPr/>
          <p:nvPr/>
        </p:nvSpPr>
        <p:spPr>
          <a:xfrm>
            <a:off x="8868544" y="5446887"/>
            <a:ext cx="2847366" cy="1400398"/>
          </a:xfrm>
          <a:custGeom>
            <a:avLst/>
            <a:gdLst/>
            <a:ahLst/>
            <a:cxnLst/>
            <a:rect l="l" t="t" r="r" b="b"/>
            <a:pathLst>
              <a:path w="50258" h="24718" extrusionOk="0">
                <a:moveTo>
                  <a:pt x="1" y="0"/>
                </a:moveTo>
                <a:cubicBezTo>
                  <a:pt x="227" y="13681"/>
                  <a:pt x="11383" y="24718"/>
                  <a:pt x="25123" y="24718"/>
                </a:cubicBezTo>
                <a:cubicBezTo>
                  <a:pt x="38875" y="24718"/>
                  <a:pt x="50031" y="13681"/>
                  <a:pt x="50257" y="0"/>
                </a:cubicBezTo>
                <a:lnTo>
                  <a:pt x="45816" y="0"/>
                </a:lnTo>
                <a:cubicBezTo>
                  <a:pt x="45590" y="11216"/>
                  <a:pt x="36398" y="20277"/>
                  <a:pt x="25123" y="20277"/>
                </a:cubicBezTo>
                <a:cubicBezTo>
                  <a:pt x="13848" y="20277"/>
                  <a:pt x="4656" y="11216"/>
                  <a:pt x="443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 dirty="0"/>
          </a:p>
        </p:txBody>
      </p:sp>
      <p:sp>
        <p:nvSpPr>
          <p:cNvPr id="159" name="Google Shape;311;p21">
            <a:extLst>
              <a:ext uri="{FF2B5EF4-FFF2-40B4-BE49-F238E27FC236}">
                <a16:creationId xmlns:a16="http://schemas.microsoft.com/office/drawing/2014/main" id="{87E19EA3-1D2C-46CB-B682-8D5C71B0F44F}"/>
              </a:ext>
            </a:extLst>
          </p:cNvPr>
          <p:cNvSpPr/>
          <p:nvPr/>
        </p:nvSpPr>
        <p:spPr>
          <a:xfrm>
            <a:off x="11332064" y="5183097"/>
            <a:ext cx="527572" cy="527572"/>
          </a:xfrm>
          <a:custGeom>
            <a:avLst/>
            <a:gdLst/>
            <a:ahLst/>
            <a:cxnLst/>
            <a:rect l="l" t="t" r="r" b="b"/>
            <a:pathLst>
              <a:path w="9312" h="9312" extrusionOk="0">
                <a:moveTo>
                  <a:pt x="4656" y="1"/>
                </a:moveTo>
                <a:cubicBezTo>
                  <a:pt x="2084" y="1"/>
                  <a:pt x="1" y="2085"/>
                  <a:pt x="1" y="4656"/>
                </a:cubicBezTo>
                <a:cubicBezTo>
                  <a:pt x="1" y="7228"/>
                  <a:pt x="2084" y="9312"/>
                  <a:pt x="4656" y="9312"/>
                </a:cubicBezTo>
                <a:cubicBezTo>
                  <a:pt x="7228" y="9312"/>
                  <a:pt x="9311" y="7228"/>
                  <a:pt x="9311" y="4656"/>
                </a:cubicBezTo>
                <a:cubicBezTo>
                  <a:pt x="9311" y="2085"/>
                  <a:pt x="7228" y="1"/>
                  <a:pt x="4656" y="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160" name="Google Shape;312;p21">
            <a:extLst>
              <a:ext uri="{FF2B5EF4-FFF2-40B4-BE49-F238E27FC236}">
                <a16:creationId xmlns:a16="http://schemas.microsoft.com/office/drawing/2014/main" id="{8A0E8061-1585-47AA-9ED2-326FE1EDDD0A}"/>
              </a:ext>
            </a:extLst>
          </p:cNvPr>
          <p:cNvSpPr/>
          <p:nvPr/>
        </p:nvSpPr>
        <p:spPr>
          <a:xfrm>
            <a:off x="11444696" y="5295105"/>
            <a:ext cx="302934" cy="302934"/>
          </a:xfrm>
          <a:custGeom>
            <a:avLst/>
            <a:gdLst/>
            <a:ahLst/>
            <a:cxnLst/>
            <a:rect l="l" t="t" r="r" b="b"/>
            <a:pathLst>
              <a:path w="5347" h="5347" extrusionOk="0">
                <a:moveTo>
                  <a:pt x="2668" y="0"/>
                </a:moveTo>
                <a:cubicBezTo>
                  <a:pt x="1192" y="0"/>
                  <a:pt x="1" y="1191"/>
                  <a:pt x="1" y="2679"/>
                </a:cubicBezTo>
                <a:cubicBezTo>
                  <a:pt x="1" y="4156"/>
                  <a:pt x="1192" y="5346"/>
                  <a:pt x="2668" y="5346"/>
                </a:cubicBezTo>
                <a:cubicBezTo>
                  <a:pt x="4144" y="5346"/>
                  <a:pt x="5347" y="4156"/>
                  <a:pt x="5347" y="2679"/>
                </a:cubicBezTo>
                <a:cubicBezTo>
                  <a:pt x="5347" y="1191"/>
                  <a:pt x="4144" y="0"/>
                  <a:pt x="26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168" name="Google Shape;329;p21">
            <a:extLst>
              <a:ext uri="{FF2B5EF4-FFF2-40B4-BE49-F238E27FC236}">
                <a16:creationId xmlns:a16="http://schemas.microsoft.com/office/drawing/2014/main" id="{C1B92796-DCEA-4B22-8A95-3AE6A14A7B69}"/>
              </a:ext>
            </a:extLst>
          </p:cNvPr>
          <p:cNvSpPr/>
          <p:nvPr/>
        </p:nvSpPr>
        <p:spPr>
          <a:xfrm>
            <a:off x="6267464" y="3998587"/>
            <a:ext cx="2848670" cy="2848670"/>
          </a:xfrm>
          <a:custGeom>
            <a:avLst/>
            <a:gdLst/>
            <a:ahLst/>
            <a:cxnLst/>
            <a:rect l="l" t="t" r="r" b="b"/>
            <a:pathLst>
              <a:path w="50281" h="50281" extrusionOk="0">
                <a:moveTo>
                  <a:pt x="25146" y="4430"/>
                </a:moveTo>
                <a:cubicBezTo>
                  <a:pt x="36565" y="4430"/>
                  <a:pt x="45851" y="13717"/>
                  <a:pt x="45851" y="25135"/>
                </a:cubicBezTo>
                <a:cubicBezTo>
                  <a:pt x="45851" y="36553"/>
                  <a:pt x="36565" y="45840"/>
                  <a:pt x="25146" y="45840"/>
                </a:cubicBezTo>
                <a:cubicBezTo>
                  <a:pt x="13728" y="45840"/>
                  <a:pt x="4442" y="36553"/>
                  <a:pt x="4442" y="25135"/>
                </a:cubicBezTo>
                <a:cubicBezTo>
                  <a:pt x="4442" y="13717"/>
                  <a:pt x="13728" y="4430"/>
                  <a:pt x="25146" y="4430"/>
                </a:cubicBezTo>
                <a:close/>
                <a:moveTo>
                  <a:pt x="25146" y="1"/>
                </a:moveTo>
                <a:cubicBezTo>
                  <a:pt x="11264" y="1"/>
                  <a:pt x="0" y="11252"/>
                  <a:pt x="0" y="25135"/>
                </a:cubicBezTo>
                <a:cubicBezTo>
                  <a:pt x="0" y="39017"/>
                  <a:pt x="11264" y="50281"/>
                  <a:pt x="25146" y="50281"/>
                </a:cubicBezTo>
                <a:cubicBezTo>
                  <a:pt x="39029" y="50281"/>
                  <a:pt x="50281" y="39017"/>
                  <a:pt x="50281" y="25135"/>
                </a:cubicBezTo>
                <a:cubicBezTo>
                  <a:pt x="50281" y="11252"/>
                  <a:pt x="39029" y="1"/>
                  <a:pt x="25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169" name="Google Shape;330;p21">
            <a:extLst>
              <a:ext uri="{FF2B5EF4-FFF2-40B4-BE49-F238E27FC236}">
                <a16:creationId xmlns:a16="http://schemas.microsoft.com/office/drawing/2014/main" id="{2B31FB1C-04FA-4187-BC05-68219D40FD22}"/>
              </a:ext>
            </a:extLst>
          </p:cNvPr>
          <p:cNvSpPr/>
          <p:nvPr/>
        </p:nvSpPr>
        <p:spPr>
          <a:xfrm>
            <a:off x="6267464" y="3998587"/>
            <a:ext cx="2848670" cy="1448328"/>
          </a:xfrm>
          <a:custGeom>
            <a:avLst/>
            <a:gdLst/>
            <a:ahLst/>
            <a:cxnLst/>
            <a:rect l="l" t="t" r="r" b="b"/>
            <a:pathLst>
              <a:path w="50281" h="25564" extrusionOk="0">
                <a:moveTo>
                  <a:pt x="25146" y="1"/>
                </a:moveTo>
                <a:cubicBezTo>
                  <a:pt x="11264" y="1"/>
                  <a:pt x="0" y="11252"/>
                  <a:pt x="0" y="25135"/>
                </a:cubicBezTo>
                <a:cubicBezTo>
                  <a:pt x="0" y="25278"/>
                  <a:pt x="12" y="25420"/>
                  <a:pt x="12" y="25563"/>
                </a:cubicBezTo>
                <a:lnTo>
                  <a:pt x="4453" y="25563"/>
                </a:lnTo>
                <a:cubicBezTo>
                  <a:pt x="4453" y="25420"/>
                  <a:pt x="4442" y="25278"/>
                  <a:pt x="4442" y="25135"/>
                </a:cubicBezTo>
                <a:cubicBezTo>
                  <a:pt x="4442" y="13717"/>
                  <a:pt x="13728" y="4430"/>
                  <a:pt x="25146" y="4430"/>
                </a:cubicBezTo>
                <a:cubicBezTo>
                  <a:pt x="36565" y="4430"/>
                  <a:pt x="45851" y="13717"/>
                  <a:pt x="45851" y="25135"/>
                </a:cubicBezTo>
                <a:cubicBezTo>
                  <a:pt x="45851" y="25278"/>
                  <a:pt x="45840" y="25420"/>
                  <a:pt x="45840" y="25563"/>
                </a:cubicBezTo>
                <a:lnTo>
                  <a:pt x="50269" y="25563"/>
                </a:lnTo>
                <a:cubicBezTo>
                  <a:pt x="50281" y="25420"/>
                  <a:pt x="50281" y="25278"/>
                  <a:pt x="50281" y="25135"/>
                </a:cubicBezTo>
                <a:cubicBezTo>
                  <a:pt x="50281" y="11252"/>
                  <a:pt x="39029" y="1"/>
                  <a:pt x="2514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 dirty="0"/>
          </a:p>
        </p:txBody>
      </p:sp>
      <p:sp>
        <p:nvSpPr>
          <p:cNvPr id="173" name="Google Shape;333;p21">
            <a:extLst>
              <a:ext uri="{FF2B5EF4-FFF2-40B4-BE49-F238E27FC236}">
                <a16:creationId xmlns:a16="http://schemas.microsoft.com/office/drawing/2014/main" id="{FCE65C00-6F07-48B5-A659-EA91D923A402}"/>
              </a:ext>
            </a:extLst>
          </p:cNvPr>
          <p:cNvSpPr/>
          <p:nvPr/>
        </p:nvSpPr>
        <p:spPr>
          <a:xfrm>
            <a:off x="8730304" y="5183097"/>
            <a:ext cx="527514" cy="527572"/>
          </a:xfrm>
          <a:custGeom>
            <a:avLst/>
            <a:gdLst/>
            <a:ahLst/>
            <a:cxnLst/>
            <a:rect l="l" t="t" r="r" b="b"/>
            <a:pathLst>
              <a:path w="9311" h="9312" extrusionOk="0">
                <a:moveTo>
                  <a:pt x="4656" y="1"/>
                </a:moveTo>
                <a:cubicBezTo>
                  <a:pt x="2084" y="1"/>
                  <a:pt x="0" y="2085"/>
                  <a:pt x="0" y="4656"/>
                </a:cubicBezTo>
                <a:cubicBezTo>
                  <a:pt x="0" y="7228"/>
                  <a:pt x="2084" y="9312"/>
                  <a:pt x="4656" y="9312"/>
                </a:cubicBezTo>
                <a:cubicBezTo>
                  <a:pt x="7227" y="9312"/>
                  <a:pt x="9311" y="7228"/>
                  <a:pt x="9311" y="4656"/>
                </a:cubicBezTo>
                <a:cubicBezTo>
                  <a:pt x="9311" y="2085"/>
                  <a:pt x="7227" y="1"/>
                  <a:pt x="465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174" name="Google Shape;334;p21">
            <a:extLst>
              <a:ext uri="{FF2B5EF4-FFF2-40B4-BE49-F238E27FC236}">
                <a16:creationId xmlns:a16="http://schemas.microsoft.com/office/drawing/2014/main" id="{A38CFD3A-AF6A-453F-BABD-F892D045EC11}"/>
              </a:ext>
            </a:extLst>
          </p:cNvPr>
          <p:cNvSpPr/>
          <p:nvPr/>
        </p:nvSpPr>
        <p:spPr>
          <a:xfrm>
            <a:off x="8842256" y="5295105"/>
            <a:ext cx="303614" cy="302934"/>
          </a:xfrm>
          <a:custGeom>
            <a:avLst/>
            <a:gdLst/>
            <a:ahLst/>
            <a:cxnLst/>
            <a:rect l="l" t="t" r="r" b="b"/>
            <a:pathLst>
              <a:path w="5359" h="5347" extrusionOk="0">
                <a:moveTo>
                  <a:pt x="2680" y="0"/>
                </a:moveTo>
                <a:cubicBezTo>
                  <a:pt x="1203" y="0"/>
                  <a:pt x="1" y="1191"/>
                  <a:pt x="1" y="2679"/>
                </a:cubicBezTo>
                <a:cubicBezTo>
                  <a:pt x="1" y="4156"/>
                  <a:pt x="1203" y="5346"/>
                  <a:pt x="2680" y="5346"/>
                </a:cubicBezTo>
                <a:cubicBezTo>
                  <a:pt x="4156" y="5346"/>
                  <a:pt x="5358" y="4156"/>
                  <a:pt x="5358" y="2679"/>
                </a:cubicBezTo>
                <a:cubicBezTo>
                  <a:pt x="5358" y="1191"/>
                  <a:pt x="4156" y="0"/>
                  <a:pt x="26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64" name="Google Shape;340;p21">
            <a:extLst>
              <a:ext uri="{FF2B5EF4-FFF2-40B4-BE49-F238E27FC236}">
                <a16:creationId xmlns:a16="http://schemas.microsoft.com/office/drawing/2014/main" id="{EB3E0C54-0998-4126-B5BD-365F8BF4B93D}"/>
              </a:ext>
            </a:extLst>
          </p:cNvPr>
          <p:cNvSpPr/>
          <p:nvPr/>
        </p:nvSpPr>
        <p:spPr>
          <a:xfrm>
            <a:off x="3665024" y="3998587"/>
            <a:ext cx="2848670" cy="2848670"/>
          </a:xfrm>
          <a:custGeom>
            <a:avLst/>
            <a:gdLst/>
            <a:ahLst/>
            <a:cxnLst/>
            <a:rect l="l" t="t" r="r" b="b"/>
            <a:pathLst>
              <a:path w="50281" h="50281" extrusionOk="0">
                <a:moveTo>
                  <a:pt x="25134" y="4430"/>
                </a:moveTo>
                <a:cubicBezTo>
                  <a:pt x="36552" y="4430"/>
                  <a:pt x="45839" y="13717"/>
                  <a:pt x="45839" y="25135"/>
                </a:cubicBezTo>
                <a:cubicBezTo>
                  <a:pt x="45839" y="36553"/>
                  <a:pt x="36552" y="45840"/>
                  <a:pt x="25134" y="45840"/>
                </a:cubicBezTo>
                <a:cubicBezTo>
                  <a:pt x="13716" y="45840"/>
                  <a:pt x="4429" y="36553"/>
                  <a:pt x="4429" y="25135"/>
                </a:cubicBezTo>
                <a:cubicBezTo>
                  <a:pt x="4429" y="13717"/>
                  <a:pt x="13716" y="4430"/>
                  <a:pt x="25134" y="4430"/>
                </a:cubicBezTo>
                <a:close/>
                <a:moveTo>
                  <a:pt x="25134" y="1"/>
                </a:moveTo>
                <a:cubicBezTo>
                  <a:pt x="11252" y="1"/>
                  <a:pt x="0" y="11252"/>
                  <a:pt x="0" y="25135"/>
                </a:cubicBezTo>
                <a:cubicBezTo>
                  <a:pt x="0" y="39017"/>
                  <a:pt x="11252" y="50281"/>
                  <a:pt x="25134" y="50281"/>
                </a:cubicBezTo>
                <a:cubicBezTo>
                  <a:pt x="39017" y="50281"/>
                  <a:pt x="50280" y="39017"/>
                  <a:pt x="50280" y="25135"/>
                </a:cubicBezTo>
                <a:cubicBezTo>
                  <a:pt x="50280" y="11252"/>
                  <a:pt x="39017" y="1"/>
                  <a:pt x="2513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65" name="Google Shape;341;p21">
            <a:extLst>
              <a:ext uri="{FF2B5EF4-FFF2-40B4-BE49-F238E27FC236}">
                <a16:creationId xmlns:a16="http://schemas.microsoft.com/office/drawing/2014/main" id="{12815C86-418C-4E53-AC92-E079A805ED12}"/>
              </a:ext>
            </a:extLst>
          </p:cNvPr>
          <p:cNvSpPr/>
          <p:nvPr/>
        </p:nvSpPr>
        <p:spPr>
          <a:xfrm>
            <a:off x="3665704" y="5446887"/>
            <a:ext cx="2847310" cy="1400398"/>
          </a:xfrm>
          <a:custGeom>
            <a:avLst/>
            <a:gdLst/>
            <a:ahLst/>
            <a:cxnLst/>
            <a:rect l="l" t="t" r="r" b="b"/>
            <a:pathLst>
              <a:path w="50257" h="24718" extrusionOk="0">
                <a:moveTo>
                  <a:pt x="0" y="0"/>
                </a:moveTo>
                <a:cubicBezTo>
                  <a:pt x="226" y="13681"/>
                  <a:pt x="11382" y="24718"/>
                  <a:pt x="25122" y="24718"/>
                </a:cubicBezTo>
                <a:cubicBezTo>
                  <a:pt x="38862" y="24718"/>
                  <a:pt x="50030" y="13681"/>
                  <a:pt x="50256" y="0"/>
                </a:cubicBezTo>
                <a:lnTo>
                  <a:pt x="45815" y="0"/>
                </a:lnTo>
                <a:cubicBezTo>
                  <a:pt x="45589" y="11216"/>
                  <a:pt x="36397" y="20277"/>
                  <a:pt x="25122" y="20277"/>
                </a:cubicBezTo>
                <a:cubicBezTo>
                  <a:pt x="13847" y="20277"/>
                  <a:pt x="4655" y="11216"/>
                  <a:pt x="4429" y="0"/>
                </a:cubicBez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 dirty="0"/>
          </a:p>
        </p:txBody>
      </p:sp>
      <p:sp>
        <p:nvSpPr>
          <p:cNvPr id="266" name="Google Shape;342;p21">
            <a:extLst>
              <a:ext uri="{FF2B5EF4-FFF2-40B4-BE49-F238E27FC236}">
                <a16:creationId xmlns:a16="http://schemas.microsoft.com/office/drawing/2014/main" id="{2EBAD2DD-28E2-4CCB-BB77-78938D27F635}"/>
              </a:ext>
            </a:extLst>
          </p:cNvPr>
          <p:cNvSpPr/>
          <p:nvPr/>
        </p:nvSpPr>
        <p:spPr>
          <a:xfrm>
            <a:off x="6128486" y="5183097"/>
            <a:ext cx="527572" cy="527572"/>
          </a:xfrm>
          <a:custGeom>
            <a:avLst/>
            <a:gdLst/>
            <a:ahLst/>
            <a:cxnLst/>
            <a:rect l="l" t="t" r="r" b="b"/>
            <a:pathLst>
              <a:path w="9312" h="9312" extrusionOk="0">
                <a:moveTo>
                  <a:pt x="4656" y="1"/>
                </a:moveTo>
                <a:cubicBezTo>
                  <a:pt x="2084" y="1"/>
                  <a:pt x="1" y="2085"/>
                  <a:pt x="1" y="4656"/>
                </a:cubicBezTo>
                <a:cubicBezTo>
                  <a:pt x="1" y="7228"/>
                  <a:pt x="2084" y="9312"/>
                  <a:pt x="4656" y="9312"/>
                </a:cubicBezTo>
                <a:cubicBezTo>
                  <a:pt x="7228" y="9312"/>
                  <a:pt x="9311" y="7228"/>
                  <a:pt x="9311" y="4656"/>
                </a:cubicBezTo>
                <a:cubicBezTo>
                  <a:pt x="9311" y="2085"/>
                  <a:pt x="7228" y="1"/>
                  <a:pt x="4656" y="1"/>
                </a:cubicBez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67" name="Google Shape;343;p21">
            <a:extLst>
              <a:ext uri="{FF2B5EF4-FFF2-40B4-BE49-F238E27FC236}">
                <a16:creationId xmlns:a16="http://schemas.microsoft.com/office/drawing/2014/main" id="{FA5E5F0F-0A5E-4EB4-8977-095EA635E51A}"/>
              </a:ext>
            </a:extLst>
          </p:cNvPr>
          <p:cNvSpPr/>
          <p:nvPr/>
        </p:nvSpPr>
        <p:spPr>
          <a:xfrm>
            <a:off x="6240496" y="5295105"/>
            <a:ext cx="302934" cy="302934"/>
          </a:xfrm>
          <a:custGeom>
            <a:avLst/>
            <a:gdLst/>
            <a:ahLst/>
            <a:cxnLst/>
            <a:rect l="l" t="t" r="r" b="b"/>
            <a:pathLst>
              <a:path w="5347" h="5347" extrusionOk="0">
                <a:moveTo>
                  <a:pt x="2679" y="0"/>
                </a:moveTo>
                <a:cubicBezTo>
                  <a:pt x="1191" y="0"/>
                  <a:pt x="0" y="1191"/>
                  <a:pt x="0" y="2679"/>
                </a:cubicBezTo>
                <a:cubicBezTo>
                  <a:pt x="0" y="4156"/>
                  <a:pt x="1191" y="5346"/>
                  <a:pt x="2679" y="5346"/>
                </a:cubicBezTo>
                <a:cubicBezTo>
                  <a:pt x="4156" y="5346"/>
                  <a:pt x="5346" y="4156"/>
                  <a:pt x="5346" y="2679"/>
                </a:cubicBezTo>
                <a:cubicBezTo>
                  <a:pt x="5346" y="1191"/>
                  <a:pt x="4156" y="0"/>
                  <a:pt x="26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 dirty="0"/>
          </a:p>
        </p:txBody>
      </p:sp>
      <p:sp>
        <p:nvSpPr>
          <p:cNvPr id="275" name="Google Shape;350;p21">
            <a:extLst>
              <a:ext uri="{FF2B5EF4-FFF2-40B4-BE49-F238E27FC236}">
                <a16:creationId xmlns:a16="http://schemas.microsoft.com/office/drawing/2014/main" id="{08C4BC3B-7234-4768-9445-D1424B4C3B6A}"/>
              </a:ext>
            </a:extLst>
          </p:cNvPr>
          <p:cNvSpPr/>
          <p:nvPr/>
        </p:nvSpPr>
        <p:spPr>
          <a:xfrm>
            <a:off x="1067286" y="3998588"/>
            <a:ext cx="2848670" cy="2848670"/>
          </a:xfrm>
          <a:custGeom>
            <a:avLst/>
            <a:gdLst/>
            <a:ahLst/>
            <a:cxnLst/>
            <a:rect l="l" t="t" r="r" b="b"/>
            <a:pathLst>
              <a:path w="50281" h="50281" extrusionOk="0">
                <a:moveTo>
                  <a:pt x="25146" y="4430"/>
                </a:moveTo>
                <a:cubicBezTo>
                  <a:pt x="36564" y="4430"/>
                  <a:pt x="45851" y="13717"/>
                  <a:pt x="45851" y="25135"/>
                </a:cubicBezTo>
                <a:cubicBezTo>
                  <a:pt x="45851" y="36553"/>
                  <a:pt x="36564" y="45840"/>
                  <a:pt x="25146" y="45840"/>
                </a:cubicBezTo>
                <a:cubicBezTo>
                  <a:pt x="13728" y="45840"/>
                  <a:pt x="4441" y="36553"/>
                  <a:pt x="4441" y="25135"/>
                </a:cubicBezTo>
                <a:cubicBezTo>
                  <a:pt x="4441" y="13717"/>
                  <a:pt x="13728" y="4430"/>
                  <a:pt x="25146" y="4430"/>
                </a:cubicBezTo>
                <a:close/>
                <a:moveTo>
                  <a:pt x="25146" y="1"/>
                </a:moveTo>
                <a:cubicBezTo>
                  <a:pt x="11264" y="1"/>
                  <a:pt x="0" y="11252"/>
                  <a:pt x="0" y="25135"/>
                </a:cubicBezTo>
                <a:cubicBezTo>
                  <a:pt x="0" y="39017"/>
                  <a:pt x="11264" y="50281"/>
                  <a:pt x="25146" y="50281"/>
                </a:cubicBezTo>
                <a:cubicBezTo>
                  <a:pt x="39029" y="50281"/>
                  <a:pt x="50280" y="39017"/>
                  <a:pt x="50280" y="25135"/>
                </a:cubicBezTo>
                <a:cubicBezTo>
                  <a:pt x="50280" y="11252"/>
                  <a:pt x="39029" y="1"/>
                  <a:pt x="25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76" name="Google Shape;351;p21">
            <a:extLst>
              <a:ext uri="{FF2B5EF4-FFF2-40B4-BE49-F238E27FC236}">
                <a16:creationId xmlns:a16="http://schemas.microsoft.com/office/drawing/2014/main" id="{4B11E936-E080-4D0B-B4C3-3EEAB807F6D8}"/>
              </a:ext>
            </a:extLst>
          </p:cNvPr>
          <p:cNvSpPr/>
          <p:nvPr/>
        </p:nvSpPr>
        <p:spPr>
          <a:xfrm>
            <a:off x="1067286" y="3998588"/>
            <a:ext cx="2848670" cy="1448328"/>
          </a:xfrm>
          <a:custGeom>
            <a:avLst/>
            <a:gdLst/>
            <a:ahLst/>
            <a:cxnLst/>
            <a:rect l="l" t="t" r="r" b="b"/>
            <a:pathLst>
              <a:path w="50281" h="25564" extrusionOk="0">
                <a:moveTo>
                  <a:pt x="25146" y="1"/>
                </a:moveTo>
                <a:cubicBezTo>
                  <a:pt x="11264" y="1"/>
                  <a:pt x="0" y="11252"/>
                  <a:pt x="0" y="25135"/>
                </a:cubicBezTo>
                <a:cubicBezTo>
                  <a:pt x="0" y="25278"/>
                  <a:pt x="12" y="25420"/>
                  <a:pt x="12" y="25563"/>
                </a:cubicBezTo>
                <a:lnTo>
                  <a:pt x="4453" y="25563"/>
                </a:lnTo>
                <a:cubicBezTo>
                  <a:pt x="4453" y="25420"/>
                  <a:pt x="4441" y="25278"/>
                  <a:pt x="4441" y="25135"/>
                </a:cubicBezTo>
                <a:cubicBezTo>
                  <a:pt x="4441" y="13717"/>
                  <a:pt x="13728" y="4430"/>
                  <a:pt x="25146" y="4430"/>
                </a:cubicBezTo>
                <a:cubicBezTo>
                  <a:pt x="36564" y="4430"/>
                  <a:pt x="45851" y="13717"/>
                  <a:pt x="45851" y="25135"/>
                </a:cubicBezTo>
                <a:cubicBezTo>
                  <a:pt x="45851" y="25278"/>
                  <a:pt x="45839" y="25420"/>
                  <a:pt x="45839" y="25563"/>
                </a:cubicBezTo>
                <a:lnTo>
                  <a:pt x="50268" y="25563"/>
                </a:lnTo>
                <a:cubicBezTo>
                  <a:pt x="50280" y="25420"/>
                  <a:pt x="50280" y="25278"/>
                  <a:pt x="50280" y="25135"/>
                </a:cubicBezTo>
                <a:cubicBezTo>
                  <a:pt x="50280" y="11252"/>
                  <a:pt x="39029" y="1"/>
                  <a:pt x="25146" y="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 dirty="0"/>
          </a:p>
        </p:txBody>
      </p:sp>
      <p:sp>
        <p:nvSpPr>
          <p:cNvPr id="277" name="Google Shape;352;p21">
            <a:extLst>
              <a:ext uri="{FF2B5EF4-FFF2-40B4-BE49-F238E27FC236}">
                <a16:creationId xmlns:a16="http://schemas.microsoft.com/office/drawing/2014/main" id="{F8F82D8F-506D-4BDA-9630-B401DCC56D41}"/>
              </a:ext>
            </a:extLst>
          </p:cNvPr>
          <p:cNvSpPr/>
          <p:nvPr/>
        </p:nvSpPr>
        <p:spPr>
          <a:xfrm>
            <a:off x="3526046" y="5183098"/>
            <a:ext cx="527572" cy="527572"/>
          </a:xfrm>
          <a:custGeom>
            <a:avLst/>
            <a:gdLst/>
            <a:ahLst/>
            <a:cxnLst/>
            <a:rect l="l" t="t" r="r" b="b"/>
            <a:pathLst>
              <a:path w="9312" h="9312" extrusionOk="0">
                <a:moveTo>
                  <a:pt x="4656" y="1"/>
                </a:moveTo>
                <a:cubicBezTo>
                  <a:pt x="2084" y="1"/>
                  <a:pt x="0" y="2085"/>
                  <a:pt x="0" y="4656"/>
                </a:cubicBezTo>
                <a:cubicBezTo>
                  <a:pt x="0" y="7228"/>
                  <a:pt x="2084" y="9312"/>
                  <a:pt x="4656" y="9312"/>
                </a:cubicBezTo>
                <a:cubicBezTo>
                  <a:pt x="7228" y="9312"/>
                  <a:pt x="9311" y="7228"/>
                  <a:pt x="9311" y="4656"/>
                </a:cubicBezTo>
                <a:cubicBezTo>
                  <a:pt x="9311" y="2085"/>
                  <a:pt x="7228" y="1"/>
                  <a:pt x="4656" y="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 dirty="0"/>
          </a:p>
        </p:txBody>
      </p:sp>
      <p:sp>
        <p:nvSpPr>
          <p:cNvPr id="278" name="Google Shape;353;p21">
            <a:extLst>
              <a:ext uri="{FF2B5EF4-FFF2-40B4-BE49-F238E27FC236}">
                <a16:creationId xmlns:a16="http://schemas.microsoft.com/office/drawing/2014/main" id="{C0BF440C-769F-45DD-962A-C050A284AFF5}"/>
              </a:ext>
            </a:extLst>
          </p:cNvPr>
          <p:cNvSpPr/>
          <p:nvPr/>
        </p:nvSpPr>
        <p:spPr>
          <a:xfrm>
            <a:off x="3638678" y="5295106"/>
            <a:ext cx="302934" cy="302934"/>
          </a:xfrm>
          <a:custGeom>
            <a:avLst/>
            <a:gdLst/>
            <a:ahLst/>
            <a:cxnLst/>
            <a:rect l="l" t="t" r="r" b="b"/>
            <a:pathLst>
              <a:path w="5347" h="5347" extrusionOk="0">
                <a:moveTo>
                  <a:pt x="2668" y="0"/>
                </a:moveTo>
                <a:cubicBezTo>
                  <a:pt x="1191" y="0"/>
                  <a:pt x="1" y="1191"/>
                  <a:pt x="1" y="2679"/>
                </a:cubicBezTo>
                <a:cubicBezTo>
                  <a:pt x="1" y="4156"/>
                  <a:pt x="1191" y="5346"/>
                  <a:pt x="2668" y="5346"/>
                </a:cubicBezTo>
                <a:cubicBezTo>
                  <a:pt x="4144" y="5346"/>
                  <a:pt x="5347" y="4156"/>
                  <a:pt x="5347" y="2679"/>
                </a:cubicBezTo>
                <a:cubicBezTo>
                  <a:pt x="5347" y="1191"/>
                  <a:pt x="4144" y="0"/>
                  <a:pt x="26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303" name="Google Shape;423;p29">
            <a:extLst>
              <a:ext uri="{FF2B5EF4-FFF2-40B4-BE49-F238E27FC236}">
                <a16:creationId xmlns:a16="http://schemas.microsoft.com/office/drawing/2014/main" id="{360DC609-0EC0-4C62-A309-F195EF930EA2}"/>
              </a:ext>
            </a:extLst>
          </p:cNvPr>
          <p:cNvSpPr txBox="1"/>
          <p:nvPr/>
        </p:nvSpPr>
        <p:spPr>
          <a:xfrm>
            <a:off x="718813" y="2268098"/>
            <a:ext cx="3458627" cy="79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ctr"/>
            <a:r>
              <a:rPr lang="fr" sz="2800" dirty="0">
                <a:latin typeface="Avenir Next LT Pro Light" panose="020B0304020202020204" pitchFamily="34" charset="0"/>
                <a:ea typeface="Calibri"/>
                <a:cs typeface="Calibri"/>
                <a:sym typeface="Calibri"/>
              </a:rPr>
              <a:t>Recherche simple et avancée</a:t>
            </a:r>
            <a:endParaRPr sz="2800" dirty="0">
              <a:latin typeface="Avenir Next LT Pro Light" panose="020B0304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424;p29">
            <a:extLst>
              <a:ext uri="{FF2B5EF4-FFF2-40B4-BE49-F238E27FC236}">
                <a16:creationId xmlns:a16="http://schemas.microsoft.com/office/drawing/2014/main" id="{2DBFFBCE-A8F0-47A8-94CA-7646B6326611}"/>
              </a:ext>
            </a:extLst>
          </p:cNvPr>
          <p:cNvSpPr/>
          <p:nvPr/>
        </p:nvSpPr>
        <p:spPr>
          <a:xfrm>
            <a:off x="4339940" y="7413376"/>
            <a:ext cx="15480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/>
          <a:p>
            <a:pPr algn="ctr"/>
            <a:r>
              <a:rPr lang="fr" sz="2800" dirty="0">
                <a:latin typeface="Avenir Next LT Pro Light" panose="020B0304020202020204" pitchFamily="34" charset="0"/>
                <a:ea typeface="Calibri"/>
                <a:cs typeface="Calibri"/>
                <a:sym typeface="Calibri"/>
              </a:rPr>
              <a:t>Filtrage</a:t>
            </a:r>
            <a:endParaRPr sz="1600" dirty="0">
              <a:latin typeface="Avenir Next LT Pro Light" panose="020B0304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425;p29">
            <a:extLst>
              <a:ext uri="{FF2B5EF4-FFF2-40B4-BE49-F238E27FC236}">
                <a16:creationId xmlns:a16="http://schemas.microsoft.com/office/drawing/2014/main" id="{04300BF9-BE0E-45D8-A73C-8ADBCE05086A}"/>
              </a:ext>
            </a:extLst>
          </p:cNvPr>
          <p:cNvSpPr txBox="1"/>
          <p:nvPr/>
        </p:nvSpPr>
        <p:spPr>
          <a:xfrm>
            <a:off x="5670762" y="2095500"/>
            <a:ext cx="3911876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31394D"/>
                </a:solidFill>
                <a:latin typeface="Avenir Next LT Pro Light" panose="020B0304020202020204" pitchFamily="34" charset="0"/>
                <a:ea typeface="Calibri"/>
                <a:cs typeface="Calibri"/>
              </a:defRPr>
            </a:lvl1pPr>
          </a:lstStyle>
          <a:p>
            <a:r>
              <a:rPr lang="fr" dirty="0">
                <a:solidFill>
                  <a:schemeClr val="tx1"/>
                </a:solidFill>
                <a:sym typeface="Calibri"/>
              </a:rPr>
              <a:t>Consultation des détails des entreprises et des individus</a:t>
            </a:r>
            <a:endParaRPr dirty="0">
              <a:solidFill>
                <a:schemeClr val="tx1"/>
              </a:solidFill>
              <a:sym typeface="Calibri"/>
            </a:endParaRPr>
          </a:p>
        </p:txBody>
      </p:sp>
      <p:sp>
        <p:nvSpPr>
          <p:cNvPr id="306" name="Google Shape;426;p29">
            <a:extLst>
              <a:ext uri="{FF2B5EF4-FFF2-40B4-BE49-F238E27FC236}">
                <a16:creationId xmlns:a16="http://schemas.microsoft.com/office/drawing/2014/main" id="{B9A56823-FAB3-45D2-BBBF-8C0CDE5A0DEA}"/>
              </a:ext>
            </a:extLst>
          </p:cNvPr>
          <p:cNvSpPr txBox="1"/>
          <p:nvPr/>
        </p:nvSpPr>
        <p:spPr>
          <a:xfrm>
            <a:off x="8404119" y="7359900"/>
            <a:ext cx="4020524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31394D"/>
                </a:solidFill>
                <a:latin typeface="Avenir Next LT Pro Light" panose="020B0304020202020204" pitchFamily="34" charset="0"/>
                <a:ea typeface="Calibri"/>
                <a:cs typeface="Calibri"/>
              </a:defRPr>
            </a:lvl1pPr>
          </a:lstStyle>
          <a:p>
            <a:r>
              <a:rPr lang="fr" dirty="0">
                <a:solidFill>
                  <a:schemeClr val="tx1"/>
                </a:solidFill>
                <a:sym typeface="Calibri"/>
              </a:rPr>
              <a:t>Sauvegarde les informations de contact d’un co-bénéficiaire</a:t>
            </a:r>
            <a:endParaRPr dirty="0">
              <a:solidFill>
                <a:schemeClr val="tx1"/>
              </a:solidFill>
              <a:sym typeface="Calibri"/>
            </a:endParaRPr>
          </a:p>
        </p:txBody>
      </p:sp>
      <p:sp>
        <p:nvSpPr>
          <p:cNvPr id="307" name="Google Shape;429;p29">
            <a:extLst>
              <a:ext uri="{FF2B5EF4-FFF2-40B4-BE49-F238E27FC236}">
                <a16:creationId xmlns:a16="http://schemas.microsoft.com/office/drawing/2014/main" id="{8012292C-2DF9-43EF-B624-2B6FB04B08FA}"/>
              </a:ext>
            </a:extLst>
          </p:cNvPr>
          <p:cNvSpPr txBox="1"/>
          <p:nvPr/>
        </p:nvSpPr>
        <p:spPr>
          <a:xfrm>
            <a:off x="10968922" y="2004900"/>
            <a:ext cx="427156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31394D"/>
                </a:solidFill>
                <a:latin typeface="Avenir Next LT Pro Light" panose="020B0304020202020204" pitchFamily="34" charset="0"/>
                <a:ea typeface="Calibri"/>
                <a:cs typeface="Calibri"/>
              </a:defRPr>
            </a:lvl1pPr>
          </a:lstStyle>
          <a:p>
            <a:r>
              <a:rPr lang="fr" dirty="0">
                <a:solidFill>
                  <a:schemeClr val="tx1"/>
                </a:solidFill>
                <a:sym typeface="Calibri"/>
              </a:rPr>
              <a:t>Visualisation des graphes liés aux co-bénéficiaires et aux dirigeants</a:t>
            </a:r>
            <a:endParaRPr dirty="0">
              <a:solidFill>
                <a:schemeClr val="tx1"/>
              </a:solidFill>
              <a:sym typeface="Calibri"/>
            </a:endParaRPr>
          </a:p>
        </p:txBody>
      </p:sp>
      <p:sp>
        <p:nvSpPr>
          <p:cNvPr id="308" name="Google Shape;430;p29">
            <a:extLst>
              <a:ext uri="{FF2B5EF4-FFF2-40B4-BE49-F238E27FC236}">
                <a16:creationId xmlns:a16="http://schemas.microsoft.com/office/drawing/2014/main" id="{DC4C5817-5A4D-409C-8F96-A7CFC7C6BF31}"/>
              </a:ext>
            </a:extLst>
          </p:cNvPr>
          <p:cNvSpPr txBox="1"/>
          <p:nvPr/>
        </p:nvSpPr>
        <p:spPr>
          <a:xfrm>
            <a:off x="13726275" y="7429500"/>
            <a:ext cx="3866132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31394D"/>
                </a:solidFill>
                <a:latin typeface="Avenir Next LT Pro Light" panose="020B0304020202020204" pitchFamily="34" charset="0"/>
                <a:ea typeface="Calibri"/>
                <a:cs typeface="Calibri"/>
              </a:defRPr>
            </a:lvl1pPr>
          </a:lstStyle>
          <a:p>
            <a:r>
              <a:rPr lang="fr" dirty="0">
                <a:solidFill>
                  <a:schemeClr val="tx1"/>
                </a:solidFill>
                <a:sym typeface="Calibri"/>
              </a:rPr>
              <a:t>Visualisation des graphes synthétiques</a:t>
            </a:r>
            <a:endParaRPr dirty="0">
              <a:solidFill>
                <a:schemeClr val="tx1"/>
              </a:solidFill>
              <a:sym typeface="Calibri"/>
            </a:endParaRPr>
          </a:p>
        </p:txBody>
      </p:sp>
      <p:grpSp>
        <p:nvGrpSpPr>
          <p:cNvPr id="314" name="Google Shape;958;p35">
            <a:extLst>
              <a:ext uri="{FF2B5EF4-FFF2-40B4-BE49-F238E27FC236}">
                <a16:creationId xmlns:a16="http://schemas.microsoft.com/office/drawing/2014/main" id="{C545A85A-9591-44D0-830D-08B6B1EF9140}"/>
              </a:ext>
            </a:extLst>
          </p:cNvPr>
          <p:cNvGrpSpPr/>
          <p:nvPr/>
        </p:nvGrpSpPr>
        <p:grpSpPr>
          <a:xfrm>
            <a:off x="2448127" y="3469117"/>
            <a:ext cx="108000" cy="511669"/>
            <a:chOff x="2260263" y="3508250"/>
            <a:chExt cx="44375" cy="197075"/>
          </a:xfrm>
          <a:solidFill>
            <a:schemeClr val="bg1">
              <a:lumMod val="85000"/>
            </a:schemeClr>
          </a:solidFill>
        </p:grpSpPr>
        <p:sp>
          <p:nvSpPr>
            <p:cNvPr id="315" name="Google Shape;959;p35">
              <a:extLst>
                <a:ext uri="{FF2B5EF4-FFF2-40B4-BE49-F238E27FC236}">
                  <a16:creationId xmlns:a16="http://schemas.microsoft.com/office/drawing/2014/main" id="{A666FAFF-5AE3-4C37-B515-1CA352D8CDE5}"/>
                </a:ext>
              </a:extLst>
            </p:cNvPr>
            <p:cNvSpPr/>
            <p:nvPr/>
          </p:nvSpPr>
          <p:spPr>
            <a:xfrm>
              <a:off x="2260263" y="3508250"/>
              <a:ext cx="44375" cy="44375"/>
            </a:xfrm>
            <a:custGeom>
              <a:avLst/>
              <a:gdLst/>
              <a:ahLst/>
              <a:cxnLst/>
              <a:rect l="l" t="t" r="r" b="b"/>
              <a:pathLst>
                <a:path w="1775" h="1775" extrusionOk="0">
                  <a:moveTo>
                    <a:pt x="894" y="1"/>
                  </a:moveTo>
                  <a:cubicBezTo>
                    <a:pt x="406" y="1"/>
                    <a:pt x="1" y="394"/>
                    <a:pt x="1" y="894"/>
                  </a:cubicBezTo>
                  <a:cubicBezTo>
                    <a:pt x="1" y="1382"/>
                    <a:pt x="406" y="1775"/>
                    <a:pt x="894" y="1775"/>
                  </a:cubicBezTo>
                  <a:cubicBezTo>
                    <a:pt x="1382" y="1775"/>
                    <a:pt x="1775" y="1382"/>
                    <a:pt x="1775" y="894"/>
                  </a:cubicBezTo>
                  <a:cubicBezTo>
                    <a:pt x="1775" y="394"/>
                    <a:pt x="1382" y="1"/>
                    <a:pt x="8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960;p35">
              <a:extLst>
                <a:ext uri="{FF2B5EF4-FFF2-40B4-BE49-F238E27FC236}">
                  <a16:creationId xmlns:a16="http://schemas.microsoft.com/office/drawing/2014/main" id="{4E398949-F1EF-4819-ACCF-927F92835278}"/>
                </a:ext>
              </a:extLst>
            </p:cNvPr>
            <p:cNvSpPr/>
            <p:nvPr/>
          </p:nvSpPr>
          <p:spPr>
            <a:xfrm>
              <a:off x="2260263" y="3584450"/>
              <a:ext cx="44375" cy="44675"/>
            </a:xfrm>
            <a:custGeom>
              <a:avLst/>
              <a:gdLst/>
              <a:ahLst/>
              <a:cxnLst/>
              <a:rect l="l" t="t" r="r" b="b"/>
              <a:pathLst>
                <a:path w="1775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82"/>
                    <a:pt x="406" y="1787"/>
                    <a:pt x="894" y="1787"/>
                  </a:cubicBezTo>
                  <a:cubicBezTo>
                    <a:pt x="1382" y="1787"/>
                    <a:pt x="1775" y="1382"/>
                    <a:pt x="1775" y="894"/>
                  </a:cubicBezTo>
                  <a:cubicBezTo>
                    <a:pt x="1775" y="406"/>
                    <a:pt x="1382" y="1"/>
                    <a:pt x="8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7" name="Google Shape;961;p35">
              <a:extLst>
                <a:ext uri="{FF2B5EF4-FFF2-40B4-BE49-F238E27FC236}">
                  <a16:creationId xmlns:a16="http://schemas.microsoft.com/office/drawing/2014/main" id="{D75D0EAE-880E-4C22-823E-E4DA5FBF40F8}"/>
                </a:ext>
              </a:extLst>
            </p:cNvPr>
            <p:cNvSpPr/>
            <p:nvPr/>
          </p:nvSpPr>
          <p:spPr>
            <a:xfrm>
              <a:off x="2260263" y="3660650"/>
              <a:ext cx="44375" cy="44675"/>
            </a:xfrm>
            <a:custGeom>
              <a:avLst/>
              <a:gdLst/>
              <a:ahLst/>
              <a:cxnLst/>
              <a:rect l="l" t="t" r="r" b="b"/>
              <a:pathLst>
                <a:path w="1775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82"/>
                    <a:pt x="406" y="1787"/>
                    <a:pt x="894" y="1787"/>
                  </a:cubicBezTo>
                  <a:cubicBezTo>
                    <a:pt x="1382" y="1787"/>
                    <a:pt x="1775" y="1382"/>
                    <a:pt x="1775" y="894"/>
                  </a:cubicBezTo>
                  <a:cubicBezTo>
                    <a:pt x="1775" y="406"/>
                    <a:pt x="1382" y="1"/>
                    <a:pt x="8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19" name="Google Shape;958;p35">
            <a:extLst>
              <a:ext uri="{FF2B5EF4-FFF2-40B4-BE49-F238E27FC236}">
                <a16:creationId xmlns:a16="http://schemas.microsoft.com/office/drawing/2014/main" id="{A91F0FD0-22F3-4AA1-882E-36272A449F9F}"/>
              </a:ext>
            </a:extLst>
          </p:cNvPr>
          <p:cNvGrpSpPr/>
          <p:nvPr/>
        </p:nvGrpSpPr>
        <p:grpSpPr>
          <a:xfrm>
            <a:off x="5059940" y="6882060"/>
            <a:ext cx="108000" cy="511669"/>
            <a:chOff x="2260263" y="3508250"/>
            <a:chExt cx="44375" cy="197075"/>
          </a:xfrm>
          <a:solidFill>
            <a:schemeClr val="bg1">
              <a:lumMod val="85000"/>
            </a:schemeClr>
          </a:solidFill>
        </p:grpSpPr>
        <p:sp>
          <p:nvSpPr>
            <p:cNvPr id="320" name="Google Shape;959;p35">
              <a:extLst>
                <a:ext uri="{FF2B5EF4-FFF2-40B4-BE49-F238E27FC236}">
                  <a16:creationId xmlns:a16="http://schemas.microsoft.com/office/drawing/2014/main" id="{EB99F18C-DD6B-4D00-B6FB-E626440BF806}"/>
                </a:ext>
              </a:extLst>
            </p:cNvPr>
            <p:cNvSpPr/>
            <p:nvPr/>
          </p:nvSpPr>
          <p:spPr>
            <a:xfrm>
              <a:off x="2260263" y="3508250"/>
              <a:ext cx="44375" cy="44375"/>
            </a:xfrm>
            <a:custGeom>
              <a:avLst/>
              <a:gdLst/>
              <a:ahLst/>
              <a:cxnLst/>
              <a:rect l="l" t="t" r="r" b="b"/>
              <a:pathLst>
                <a:path w="1775" h="1775" extrusionOk="0">
                  <a:moveTo>
                    <a:pt x="894" y="1"/>
                  </a:moveTo>
                  <a:cubicBezTo>
                    <a:pt x="406" y="1"/>
                    <a:pt x="1" y="394"/>
                    <a:pt x="1" y="894"/>
                  </a:cubicBezTo>
                  <a:cubicBezTo>
                    <a:pt x="1" y="1382"/>
                    <a:pt x="406" y="1775"/>
                    <a:pt x="894" y="1775"/>
                  </a:cubicBezTo>
                  <a:cubicBezTo>
                    <a:pt x="1382" y="1775"/>
                    <a:pt x="1775" y="1382"/>
                    <a:pt x="1775" y="894"/>
                  </a:cubicBezTo>
                  <a:cubicBezTo>
                    <a:pt x="1775" y="394"/>
                    <a:pt x="1382" y="1"/>
                    <a:pt x="8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960;p35">
              <a:extLst>
                <a:ext uri="{FF2B5EF4-FFF2-40B4-BE49-F238E27FC236}">
                  <a16:creationId xmlns:a16="http://schemas.microsoft.com/office/drawing/2014/main" id="{D5869EC0-A54B-434B-BF30-DFC480D7CD37}"/>
                </a:ext>
              </a:extLst>
            </p:cNvPr>
            <p:cNvSpPr/>
            <p:nvPr/>
          </p:nvSpPr>
          <p:spPr>
            <a:xfrm>
              <a:off x="2260263" y="3584450"/>
              <a:ext cx="44375" cy="44675"/>
            </a:xfrm>
            <a:custGeom>
              <a:avLst/>
              <a:gdLst/>
              <a:ahLst/>
              <a:cxnLst/>
              <a:rect l="l" t="t" r="r" b="b"/>
              <a:pathLst>
                <a:path w="1775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82"/>
                    <a:pt x="406" y="1787"/>
                    <a:pt x="894" y="1787"/>
                  </a:cubicBezTo>
                  <a:cubicBezTo>
                    <a:pt x="1382" y="1787"/>
                    <a:pt x="1775" y="1382"/>
                    <a:pt x="1775" y="894"/>
                  </a:cubicBezTo>
                  <a:cubicBezTo>
                    <a:pt x="1775" y="406"/>
                    <a:pt x="1382" y="1"/>
                    <a:pt x="8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961;p35">
              <a:extLst>
                <a:ext uri="{FF2B5EF4-FFF2-40B4-BE49-F238E27FC236}">
                  <a16:creationId xmlns:a16="http://schemas.microsoft.com/office/drawing/2014/main" id="{850FA576-A4A8-4AAF-9505-AA8FDB130B9F}"/>
                </a:ext>
              </a:extLst>
            </p:cNvPr>
            <p:cNvSpPr/>
            <p:nvPr/>
          </p:nvSpPr>
          <p:spPr>
            <a:xfrm>
              <a:off x="2260263" y="3660650"/>
              <a:ext cx="44375" cy="44675"/>
            </a:xfrm>
            <a:custGeom>
              <a:avLst/>
              <a:gdLst/>
              <a:ahLst/>
              <a:cxnLst/>
              <a:rect l="l" t="t" r="r" b="b"/>
              <a:pathLst>
                <a:path w="1775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82"/>
                    <a:pt x="406" y="1787"/>
                    <a:pt x="894" y="1787"/>
                  </a:cubicBezTo>
                  <a:cubicBezTo>
                    <a:pt x="1382" y="1787"/>
                    <a:pt x="1775" y="1382"/>
                    <a:pt x="1775" y="894"/>
                  </a:cubicBezTo>
                  <a:cubicBezTo>
                    <a:pt x="1775" y="406"/>
                    <a:pt x="1382" y="1"/>
                    <a:pt x="8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23" name="Google Shape;958;p35">
            <a:extLst>
              <a:ext uri="{FF2B5EF4-FFF2-40B4-BE49-F238E27FC236}">
                <a16:creationId xmlns:a16="http://schemas.microsoft.com/office/drawing/2014/main" id="{EE28BB3B-83F7-4415-B42A-445677508DD2}"/>
              </a:ext>
            </a:extLst>
          </p:cNvPr>
          <p:cNvGrpSpPr/>
          <p:nvPr/>
        </p:nvGrpSpPr>
        <p:grpSpPr>
          <a:xfrm>
            <a:off x="7594902" y="3476972"/>
            <a:ext cx="108000" cy="511669"/>
            <a:chOff x="2260263" y="3508250"/>
            <a:chExt cx="44375" cy="197075"/>
          </a:xfrm>
          <a:solidFill>
            <a:schemeClr val="bg1">
              <a:lumMod val="85000"/>
            </a:schemeClr>
          </a:solidFill>
        </p:grpSpPr>
        <p:sp>
          <p:nvSpPr>
            <p:cNvPr id="324" name="Google Shape;959;p35">
              <a:extLst>
                <a:ext uri="{FF2B5EF4-FFF2-40B4-BE49-F238E27FC236}">
                  <a16:creationId xmlns:a16="http://schemas.microsoft.com/office/drawing/2014/main" id="{91CFA39C-5228-4757-ADC1-B01433E9A107}"/>
                </a:ext>
              </a:extLst>
            </p:cNvPr>
            <p:cNvSpPr/>
            <p:nvPr/>
          </p:nvSpPr>
          <p:spPr>
            <a:xfrm>
              <a:off x="2260263" y="3508250"/>
              <a:ext cx="44375" cy="44375"/>
            </a:xfrm>
            <a:custGeom>
              <a:avLst/>
              <a:gdLst/>
              <a:ahLst/>
              <a:cxnLst/>
              <a:rect l="l" t="t" r="r" b="b"/>
              <a:pathLst>
                <a:path w="1775" h="1775" extrusionOk="0">
                  <a:moveTo>
                    <a:pt x="894" y="1"/>
                  </a:moveTo>
                  <a:cubicBezTo>
                    <a:pt x="406" y="1"/>
                    <a:pt x="1" y="394"/>
                    <a:pt x="1" y="894"/>
                  </a:cubicBezTo>
                  <a:cubicBezTo>
                    <a:pt x="1" y="1382"/>
                    <a:pt x="406" y="1775"/>
                    <a:pt x="894" y="1775"/>
                  </a:cubicBezTo>
                  <a:cubicBezTo>
                    <a:pt x="1382" y="1775"/>
                    <a:pt x="1775" y="1382"/>
                    <a:pt x="1775" y="894"/>
                  </a:cubicBezTo>
                  <a:cubicBezTo>
                    <a:pt x="1775" y="394"/>
                    <a:pt x="1382" y="1"/>
                    <a:pt x="8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960;p35">
              <a:extLst>
                <a:ext uri="{FF2B5EF4-FFF2-40B4-BE49-F238E27FC236}">
                  <a16:creationId xmlns:a16="http://schemas.microsoft.com/office/drawing/2014/main" id="{F869FC17-399D-4FF7-A2A0-5756BE195E40}"/>
                </a:ext>
              </a:extLst>
            </p:cNvPr>
            <p:cNvSpPr/>
            <p:nvPr/>
          </p:nvSpPr>
          <p:spPr>
            <a:xfrm>
              <a:off x="2260263" y="3584450"/>
              <a:ext cx="44375" cy="44675"/>
            </a:xfrm>
            <a:custGeom>
              <a:avLst/>
              <a:gdLst/>
              <a:ahLst/>
              <a:cxnLst/>
              <a:rect l="l" t="t" r="r" b="b"/>
              <a:pathLst>
                <a:path w="1775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82"/>
                    <a:pt x="406" y="1787"/>
                    <a:pt x="894" y="1787"/>
                  </a:cubicBezTo>
                  <a:cubicBezTo>
                    <a:pt x="1382" y="1787"/>
                    <a:pt x="1775" y="1382"/>
                    <a:pt x="1775" y="894"/>
                  </a:cubicBezTo>
                  <a:cubicBezTo>
                    <a:pt x="1775" y="406"/>
                    <a:pt x="1382" y="1"/>
                    <a:pt x="8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961;p35">
              <a:extLst>
                <a:ext uri="{FF2B5EF4-FFF2-40B4-BE49-F238E27FC236}">
                  <a16:creationId xmlns:a16="http://schemas.microsoft.com/office/drawing/2014/main" id="{B308C3AE-E630-4F3B-933E-B548533C6D0E}"/>
                </a:ext>
              </a:extLst>
            </p:cNvPr>
            <p:cNvSpPr/>
            <p:nvPr/>
          </p:nvSpPr>
          <p:spPr>
            <a:xfrm>
              <a:off x="2260263" y="3660650"/>
              <a:ext cx="44375" cy="44675"/>
            </a:xfrm>
            <a:custGeom>
              <a:avLst/>
              <a:gdLst/>
              <a:ahLst/>
              <a:cxnLst/>
              <a:rect l="l" t="t" r="r" b="b"/>
              <a:pathLst>
                <a:path w="1775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82"/>
                    <a:pt x="406" y="1787"/>
                    <a:pt x="894" y="1787"/>
                  </a:cubicBezTo>
                  <a:cubicBezTo>
                    <a:pt x="1382" y="1787"/>
                    <a:pt x="1775" y="1382"/>
                    <a:pt x="1775" y="894"/>
                  </a:cubicBezTo>
                  <a:cubicBezTo>
                    <a:pt x="1775" y="406"/>
                    <a:pt x="1382" y="1"/>
                    <a:pt x="8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31" name="Google Shape;958;p35">
            <a:extLst>
              <a:ext uri="{FF2B5EF4-FFF2-40B4-BE49-F238E27FC236}">
                <a16:creationId xmlns:a16="http://schemas.microsoft.com/office/drawing/2014/main" id="{32069218-1B18-4456-88F5-52BA0DF45F20}"/>
              </a:ext>
            </a:extLst>
          </p:cNvPr>
          <p:cNvGrpSpPr/>
          <p:nvPr/>
        </p:nvGrpSpPr>
        <p:grpSpPr>
          <a:xfrm>
            <a:off x="10184227" y="6863790"/>
            <a:ext cx="108000" cy="511669"/>
            <a:chOff x="2260263" y="3508250"/>
            <a:chExt cx="44375" cy="197075"/>
          </a:xfrm>
          <a:solidFill>
            <a:schemeClr val="bg1">
              <a:lumMod val="85000"/>
            </a:schemeClr>
          </a:solidFill>
        </p:grpSpPr>
        <p:sp>
          <p:nvSpPr>
            <p:cNvPr id="332" name="Google Shape;959;p35">
              <a:extLst>
                <a:ext uri="{FF2B5EF4-FFF2-40B4-BE49-F238E27FC236}">
                  <a16:creationId xmlns:a16="http://schemas.microsoft.com/office/drawing/2014/main" id="{D0C3CA4B-C06B-4777-87E2-979529094FBC}"/>
                </a:ext>
              </a:extLst>
            </p:cNvPr>
            <p:cNvSpPr/>
            <p:nvPr/>
          </p:nvSpPr>
          <p:spPr>
            <a:xfrm>
              <a:off x="2260263" y="3508250"/>
              <a:ext cx="44375" cy="44375"/>
            </a:xfrm>
            <a:custGeom>
              <a:avLst/>
              <a:gdLst/>
              <a:ahLst/>
              <a:cxnLst/>
              <a:rect l="l" t="t" r="r" b="b"/>
              <a:pathLst>
                <a:path w="1775" h="1775" extrusionOk="0">
                  <a:moveTo>
                    <a:pt x="894" y="1"/>
                  </a:moveTo>
                  <a:cubicBezTo>
                    <a:pt x="406" y="1"/>
                    <a:pt x="1" y="394"/>
                    <a:pt x="1" y="894"/>
                  </a:cubicBezTo>
                  <a:cubicBezTo>
                    <a:pt x="1" y="1382"/>
                    <a:pt x="406" y="1775"/>
                    <a:pt x="894" y="1775"/>
                  </a:cubicBezTo>
                  <a:cubicBezTo>
                    <a:pt x="1382" y="1775"/>
                    <a:pt x="1775" y="1382"/>
                    <a:pt x="1775" y="894"/>
                  </a:cubicBezTo>
                  <a:cubicBezTo>
                    <a:pt x="1775" y="394"/>
                    <a:pt x="1382" y="1"/>
                    <a:pt x="8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960;p35">
              <a:extLst>
                <a:ext uri="{FF2B5EF4-FFF2-40B4-BE49-F238E27FC236}">
                  <a16:creationId xmlns:a16="http://schemas.microsoft.com/office/drawing/2014/main" id="{AA3DF226-7EDF-491D-BEC7-1B90E6860A54}"/>
                </a:ext>
              </a:extLst>
            </p:cNvPr>
            <p:cNvSpPr/>
            <p:nvPr/>
          </p:nvSpPr>
          <p:spPr>
            <a:xfrm>
              <a:off x="2260263" y="3584450"/>
              <a:ext cx="44375" cy="44675"/>
            </a:xfrm>
            <a:custGeom>
              <a:avLst/>
              <a:gdLst/>
              <a:ahLst/>
              <a:cxnLst/>
              <a:rect l="l" t="t" r="r" b="b"/>
              <a:pathLst>
                <a:path w="1775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82"/>
                    <a:pt x="406" y="1787"/>
                    <a:pt x="894" y="1787"/>
                  </a:cubicBezTo>
                  <a:cubicBezTo>
                    <a:pt x="1382" y="1787"/>
                    <a:pt x="1775" y="1382"/>
                    <a:pt x="1775" y="894"/>
                  </a:cubicBezTo>
                  <a:cubicBezTo>
                    <a:pt x="1775" y="406"/>
                    <a:pt x="1382" y="1"/>
                    <a:pt x="8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4" name="Google Shape;961;p35">
              <a:extLst>
                <a:ext uri="{FF2B5EF4-FFF2-40B4-BE49-F238E27FC236}">
                  <a16:creationId xmlns:a16="http://schemas.microsoft.com/office/drawing/2014/main" id="{C2F19705-A5D5-44C0-840C-49683376862D}"/>
                </a:ext>
              </a:extLst>
            </p:cNvPr>
            <p:cNvSpPr/>
            <p:nvPr/>
          </p:nvSpPr>
          <p:spPr>
            <a:xfrm>
              <a:off x="2260263" y="3660650"/>
              <a:ext cx="44375" cy="44675"/>
            </a:xfrm>
            <a:custGeom>
              <a:avLst/>
              <a:gdLst/>
              <a:ahLst/>
              <a:cxnLst/>
              <a:rect l="l" t="t" r="r" b="b"/>
              <a:pathLst>
                <a:path w="1775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82"/>
                    <a:pt x="406" y="1787"/>
                    <a:pt x="894" y="1787"/>
                  </a:cubicBezTo>
                  <a:cubicBezTo>
                    <a:pt x="1382" y="1787"/>
                    <a:pt x="1775" y="1382"/>
                    <a:pt x="1775" y="894"/>
                  </a:cubicBezTo>
                  <a:cubicBezTo>
                    <a:pt x="1775" y="406"/>
                    <a:pt x="1382" y="1"/>
                    <a:pt x="8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35" name="Google Shape;958;p35">
            <a:extLst>
              <a:ext uri="{FF2B5EF4-FFF2-40B4-BE49-F238E27FC236}">
                <a16:creationId xmlns:a16="http://schemas.microsoft.com/office/drawing/2014/main" id="{94F32E76-F8C5-432F-BE69-1F5472511990}"/>
              </a:ext>
            </a:extLst>
          </p:cNvPr>
          <p:cNvGrpSpPr/>
          <p:nvPr/>
        </p:nvGrpSpPr>
        <p:grpSpPr>
          <a:xfrm>
            <a:off x="12856316" y="3392436"/>
            <a:ext cx="108000" cy="511669"/>
            <a:chOff x="2260263" y="3508250"/>
            <a:chExt cx="44375" cy="197075"/>
          </a:xfrm>
          <a:solidFill>
            <a:schemeClr val="bg1">
              <a:lumMod val="85000"/>
            </a:schemeClr>
          </a:solidFill>
        </p:grpSpPr>
        <p:sp>
          <p:nvSpPr>
            <p:cNvPr id="336" name="Google Shape;959;p35">
              <a:extLst>
                <a:ext uri="{FF2B5EF4-FFF2-40B4-BE49-F238E27FC236}">
                  <a16:creationId xmlns:a16="http://schemas.microsoft.com/office/drawing/2014/main" id="{693BFF04-CBE5-4C6B-A3B3-FE1066FF5134}"/>
                </a:ext>
              </a:extLst>
            </p:cNvPr>
            <p:cNvSpPr/>
            <p:nvPr/>
          </p:nvSpPr>
          <p:spPr>
            <a:xfrm>
              <a:off x="2260263" y="3508250"/>
              <a:ext cx="44375" cy="44375"/>
            </a:xfrm>
            <a:custGeom>
              <a:avLst/>
              <a:gdLst/>
              <a:ahLst/>
              <a:cxnLst/>
              <a:rect l="l" t="t" r="r" b="b"/>
              <a:pathLst>
                <a:path w="1775" h="1775" extrusionOk="0">
                  <a:moveTo>
                    <a:pt x="894" y="1"/>
                  </a:moveTo>
                  <a:cubicBezTo>
                    <a:pt x="406" y="1"/>
                    <a:pt x="1" y="394"/>
                    <a:pt x="1" y="894"/>
                  </a:cubicBezTo>
                  <a:cubicBezTo>
                    <a:pt x="1" y="1382"/>
                    <a:pt x="406" y="1775"/>
                    <a:pt x="894" y="1775"/>
                  </a:cubicBezTo>
                  <a:cubicBezTo>
                    <a:pt x="1382" y="1775"/>
                    <a:pt x="1775" y="1382"/>
                    <a:pt x="1775" y="894"/>
                  </a:cubicBezTo>
                  <a:cubicBezTo>
                    <a:pt x="1775" y="394"/>
                    <a:pt x="1382" y="1"/>
                    <a:pt x="8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7" name="Google Shape;960;p35">
              <a:extLst>
                <a:ext uri="{FF2B5EF4-FFF2-40B4-BE49-F238E27FC236}">
                  <a16:creationId xmlns:a16="http://schemas.microsoft.com/office/drawing/2014/main" id="{BD9B631A-EC74-407B-A4C4-848895B00036}"/>
                </a:ext>
              </a:extLst>
            </p:cNvPr>
            <p:cNvSpPr/>
            <p:nvPr/>
          </p:nvSpPr>
          <p:spPr>
            <a:xfrm>
              <a:off x="2260263" y="3584450"/>
              <a:ext cx="44375" cy="44675"/>
            </a:xfrm>
            <a:custGeom>
              <a:avLst/>
              <a:gdLst/>
              <a:ahLst/>
              <a:cxnLst/>
              <a:rect l="l" t="t" r="r" b="b"/>
              <a:pathLst>
                <a:path w="1775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82"/>
                    <a:pt x="406" y="1787"/>
                    <a:pt x="894" y="1787"/>
                  </a:cubicBezTo>
                  <a:cubicBezTo>
                    <a:pt x="1382" y="1787"/>
                    <a:pt x="1775" y="1382"/>
                    <a:pt x="1775" y="894"/>
                  </a:cubicBezTo>
                  <a:cubicBezTo>
                    <a:pt x="1775" y="406"/>
                    <a:pt x="1382" y="1"/>
                    <a:pt x="8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8" name="Google Shape;961;p35">
              <a:extLst>
                <a:ext uri="{FF2B5EF4-FFF2-40B4-BE49-F238E27FC236}">
                  <a16:creationId xmlns:a16="http://schemas.microsoft.com/office/drawing/2014/main" id="{94A6138C-3A12-49A4-A4A8-B2326E57CFEF}"/>
                </a:ext>
              </a:extLst>
            </p:cNvPr>
            <p:cNvSpPr/>
            <p:nvPr/>
          </p:nvSpPr>
          <p:spPr>
            <a:xfrm>
              <a:off x="2260263" y="3660650"/>
              <a:ext cx="44375" cy="44675"/>
            </a:xfrm>
            <a:custGeom>
              <a:avLst/>
              <a:gdLst/>
              <a:ahLst/>
              <a:cxnLst/>
              <a:rect l="l" t="t" r="r" b="b"/>
              <a:pathLst>
                <a:path w="1775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82"/>
                    <a:pt x="406" y="1787"/>
                    <a:pt x="894" y="1787"/>
                  </a:cubicBezTo>
                  <a:cubicBezTo>
                    <a:pt x="1382" y="1787"/>
                    <a:pt x="1775" y="1382"/>
                    <a:pt x="1775" y="894"/>
                  </a:cubicBezTo>
                  <a:cubicBezTo>
                    <a:pt x="1775" y="406"/>
                    <a:pt x="1382" y="1"/>
                    <a:pt x="8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40" name="Google Shape;958;p35">
            <a:extLst>
              <a:ext uri="{FF2B5EF4-FFF2-40B4-BE49-F238E27FC236}">
                <a16:creationId xmlns:a16="http://schemas.microsoft.com/office/drawing/2014/main" id="{3A343F6C-6AC9-41AA-853C-EAB97E991754}"/>
              </a:ext>
            </a:extLst>
          </p:cNvPr>
          <p:cNvGrpSpPr/>
          <p:nvPr/>
        </p:nvGrpSpPr>
        <p:grpSpPr>
          <a:xfrm>
            <a:off x="15467305" y="6901707"/>
            <a:ext cx="108000" cy="511669"/>
            <a:chOff x="2260263" y="3508250"/>
            <a:chExt cx="44375" cy="197075"/>
          </a:xfrm>
          <a:solidFill>
            <a:schemeClr val="bg1">
              <a:lumMod val="85000"/>
            </a:schemeClr>
          </a:solidFill>
        </p:grpSpPr>
        <p:sp>
          <p:nvSpPr>
            <p:cNvPr id="341" name="Google Shape;959;p35">
              <a:extLst>
                <a:ext uri="{FF2B5EF4-FFF2-40B4-BE49-F238E27FC236}">
                  <a16:creationId xmlns:a16="http://schemas.microsoft.com/office/drawing/2014/main" id="{16FAE06B-008A-4000-A6ED-F2BA75891926}"/>
                </a:ext>
              </a:extLst>
            </p:cNvPr>
            <p:cNvSpPr/>
            <p:nvPr/>
          </p:nvSpPr>
          <p:spPr>
            <a:xfrm>
              <a:off x="2260263" y="3508250"/>
              <a:ext cx="44375" cy="44375"/>
            </a:xfrm>
            <a:custGeom>
              <a:avLst/>
              <a:gdLst/>
              <a:ahLst/>
              <a:cxnLst/>
              <a:rect l="l" t="t" r="r" b="b"/>
              <a:pathLst>
                <a:path w="1775" h="1775" extrusionOk="0">
                  <a:moveTo>
                    <a:pt x="894" y="1"/>
                  </a:moveTo>
                  <a:cubicBezTo>
                    <a:pt x="406" y="1"/>
                    <a:pt x="1" y="394"/>
                    <a:pt x="1" y="894"/>
                  </a:cubicBezTo>
                  <a:cubicBezTo>
                    <a:pt x="1" y="1382"/>
                    <a:pt x="406" y="1775"/>
                    <a:pt x="894" y="1775"/>
                  </a:cubicBezTo>
                  <a:cubicBezTo>
                    <a:pt x="1382" y="1775"/>
                    <a:pt x="1775" y="1382"/>
                    <a:pt x="1775" y="894"/>
                  </a:cubicBezTo>
                  <a:cubicBezTo>
                    <a:pt x="1775" y="394"/>
                    <a:pt x="1382" y="1"/>
                    <a:pt x="8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2" name="Google Shape;960;p35">
              <a:extLst>
                <a:ext uri="{FF2B5EF4-FFF2-40B4-BE49-F238E27FC236}">
                  <a16:creationId xmlns:a16="http://schemas.microsoft.com/office/drawing/2014/main" id="{82B8C83A-9965-41E8-A1D7-E0D2BC3FDCE6}"/>
                </a:ext>
              </a:extLst>
            </p:cNvPr>
            <p:cNvSpPr/>
            <p:nvPr/>
          </p:nvSpPr>
          <p:spPr>
            <a:xfrm>
              <a:off x="2260263" y="3584450"/>
              <a:ext cx="44375" cy="44675"/>
            </a:xfrm>
            <a:custGeom>
              <a:avLst/>
              <a:gdLst/>
              <a:ahLst/>
              <a:cxnLst/>
              <a:rect l="l" t="t" r="r" b="b"/>
              <a:pathLst>
                <a:path w="1775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82"/>
                    <a:pt x="406" y="1787"/>
                    <a:pt x="894" y="1787"/>
                  </a:cubicBezTo>
                  <a:cubicBezTo>
                    <a:pt x="1382" y="1787"/>
                    <a:pt x="1775" y="1382"/>
                    <a:pt x="1775" y="894"/>
                  </a:cubicBezTo>
                  <a:cubicBezTo>
                    <a:pt x="1775" y="406"/>
                    <a:pt x="1382" y="1"/>
                    <a:pt x="8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3" name="Google Shape;961;p35">
              <a:extLst>
                <a:ext uri="{FF2B5EF4-FFF2-40B4-BE49-F238E27FC236}">
                  <a16:creationId xmlns:a16="http://schemas.microsoft.com/office/drawing/2014/main" id="{6527CEFB-CEA5-4C1D-A76A-ED8C400CBC10}"/>
                </a:ext>
              </a:extLst>
            </p:cNvPr>
            <p:cNvSpPr/>
            <p:nvPr/>
          </p:nvSpPr>
          <p:spPr>
            <a:xfrm>
              <a:off x="2260263" y="3660650"/>
              <a:ext cx="44375" cy="44675"/>
            </a:xfrm>
            <a:custGeom>
              <a:avLst/>
              <a:gdLst/>
              <a:ahLst/>
              <a:cxnLst/>
              <a:rect l="l" t="t" r="r" b="b"/>
              <a:pathLst>
                <a:path w="1775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82"/>
                    <a:pt x="406" y="1787"/>
                    <a:pt x="894" y="1787"/>
                  </a:cubicBezTo>
                  <a:cubicBezTo>
                    <a:pt x="1382" y="1787"/>
                    <a:pt x="1775" y="1382"/>
                    <a:pt x="1775" y="894"/>
                  </a:cubicBezTo>
                  <a:cubicBezTo>
                    <a:pt x="1775" y="406"/>
                    <a:pt x="1382" y="1"/>
                    <a:pt x="8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7ABA8EF6-35BB-4ADE-AD21-907F789A9F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78" y="4813237"/>
            <a:ext cx="1219370" cy="121937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309113F-1AEF-44D4-AFB5-415E0FE5CB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317" y="4795889"/>
            <a:ext cx="1219370" cy="121937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5258BB1-5B22-40E0-B962-D4E73F415D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630" y="4877856"/>
            <a:ext cx="1031350" cy="103135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8D3C6D-8932-4FE7-BC89-10A250F99F7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092" y="4664860"/>
            <a:ext cx="1333849" cy="133384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67E87EC-6CEA-40DE-A938-5B333D1B0F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077" y="4598444"/>
            <a:ext cx="1545725" cy="154572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A2707F5-ACF5-4DAD-98AA-C1F9BAD07F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714" y="4848302"/>
            <a:ext cx="1219370" cy="1219370"/>
          </a:xfrm>
          <a:prstGeom prst="rect">
            <a:avLst/>
          </a:prstGeom>
        </p:spPr>
      </p:pic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55A3D3AA-229A-4FDD-BDCF-CADEA142A0C6}"/>
              </a:ext>
            </a:extLst>
          </p:cNvPr>
          <p:cNvSpPr/>
          <p:nvPr/>
        </p:nvSpPr>
        <p:spPr>
          <a:xfrm>
            <a:off x="16916400" y="9867900"/>
            <a:ext cx="838200" cy="38100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4FBB18D-2B2D-4611-A9B7-7083BF33CDF3}"/>
              </a:ext>
            </a:extLst>
          </p:cNvPr>
          <p:cNvSpPr/>
          <p:nvPr/>
        </p:nvSpPr>
        <p:spPr>
          <a:xfrm>
            <a:off x="17140671" y="9898618"/>
            <a:ext cx="388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57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21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4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 animBg="1"/>
      <p:bldP spid="128" grpId="0" animBg="1"/>
      <p:bldP spid="156" grpId="0" animBg="1"/>
      <p:bldP spid="169" grpId="0" animBg="1"/>
      <p:bldP spid="265" grpId="0" animBg="1"/>
      <p:bldP spid="276" grpId="0" animBg="1"/>
      <p:bldP spid="303" grpId="0"/>
      <p:bldP spid="304" grpId="0"/>
      <p:bldP spid="305" grpId="0"/>
      <p:bldP spid="306" grpId="0"/>
      <p:bldP spid="307" grpId="0"/>
      <p:bldP spid="30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jjj">
            <a:extLst>
              <a:ext uri="{FF2B5EF4-FFF2-40B4-BE49-F238E27FC236}">
                <a16:creationId xmlns:a16="http://schemas.microsoft.com/office/drawing/2014/main" id="{3B1049AA-6622-41D5-9CC6-F13362474BE5}"/>
              </a:ext>
            </a:extLst>
          </p:cNvPr>
          <p:cNvGrpSpPr/>
          <p:nvPr/>
        </p:nvGrpSpPr>
        <p:grpSpPr>
          <a:xfrm>
            <a:off x="7695230" y="2893029"/>
            <a:ext cx="2608577" cy="2484746"/>
            <a:chOff x="5140660" y="2573998"/>
            <a:chExt cx="6134100" cy="6134100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745FABB9-A950-4677-B208-8BEA4A75A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0660" y="2573998"/>
              <a:ext cx="6134100" cy="61341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Google Shape;290;p23">
              <a:extLst>
                <a:ext uri="{FF2B5EF4-FFF2-40B4-BE49-F238E27FC236}">
                  <a16:creationId xmlns:a16="http://schemas.microsoft.com/office/drawing/2014/main" id="{17594AAA-E4B0-40C2-9F7F-6E173957B76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10794" y="5062348"/>
              <a:ext cx="2593832" cy="1157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Google Shape;297;p23">
              <a:extLst>
                <a:ext uri="{FF2B5EF4-FFF2-40B4-BE49-F238E27FC236}">
                  <a16:creationId xmlns:a16="http://schemas.microsoft.com/office/drawing/2014/main" id="{1349D2AA-F36B-482D-9C07-9447A6BDC56C}"/>
                </a:ext>
              </a:extLst>
            </p:cNvPr>
            <p:cNvSpPr txBox="1"/>
            <p:nvPr/>
          </p:nvSpPr>
          <p:spPr>
            <a:xfrm>
              <a:off x="6765077" y="3953625"/>
              <a:ext cx="3447596" cy="11023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r>
                <a:rPr lang="f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" panose="020B0502040204020203" pitchFamily="34" charset="0"/>
                </a:rPr>
                <a:t>IndyLead</a:t>
              </a:r>
              <a:endParaRPr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8" name="ffff">
            <a:extLst>
              <a:ext uri="{FF2B5EF4-FFF2-40B4-BE49-F238E27FC236}">
                <a16:creationId xmlns:a16="http://schemas.microsoft.com/office/drawing/2014/main" id="{F08542A7-425C-44A9-A7ED-87FF00DD09DF}"/>
              </a:ext>
            </a:extLst>
          </p:cNvPr>
          <p:cNvGrpSpPr/>
          <p:nvPr/>
        </p:nvGrpSpPr>
        <p:grpSpPr>
          <a:xfrm>
            <a:off x="11968892" y="3567568"/>
            <a:ext cx="2432908" cy="1057349"/>
            <a:chOff x="3124200" y="4203183"/>
            <a:chExt cx="3143464" cy="1519904"/>
          </a:xfrm>
        </p:grpSpPr>
        <p:pic>
          <p:nvPicPr>
            <p:cNvPr id="9" name="Google Shape;298;p23">
              <a:extLst>
                <a:ext uri="{FF2B5EF4-FFF2-40B4-BE49-F238E27FC236}">
                  <a16:creationId xmlns:a16="http://schemas.microsoft.com/office/drawing/2014/main" id="{EF569DDC-5F39-48E0-B777-79B039D5110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24200" y="4765687"/>
              <a:ext cx="3143464" cy="95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299;p23">
              <a:extLst>
                <a:ext uri="{FF2B5EF4-FFF2-40B4-BE49-F238E27FC236}">
                  <a16:creationId xmlns:a16="http://schemas.microsoft.com/office/drawing/2014/main" id="{1F4B2A8E-5771-4DF3-A7BC-3872B00452C2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584132" y="4203183"/>
              <a:ext cx="2223600" cy="5712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" name="Google Shape;564;p36">
            <a:extLst>
              <a:ext uri="{FF2B5EF4-FFF2-40B4-BE49-F238E27FC236}">
                <a16:creationId xmlns:a16="http://schemas.microsoft.com/office/drawing/2014/main" id="{D7330B25-F603-4B94-9F85-54B8E5AE18E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26628" y="5892544"/>
            <a:ext cx="1357865" cy="136514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570;p36">
            <a:extLst>
              <a:ext uri="{FF2B5EF4-FFF2-40B4-BE49-F238E27FC236}">
                <a16:creationId xmlns:a16="http://schemas.microsoft.com/office/drawing/2014/main" id="{D6A98CEB-F250-4659-9355-E8A1C437143D}"/>
              </a:ext>
            </a:extLst>
          </p:cNvPr>
          <p:cNvSpPr txBox="1"/>
          <p:nvPr/>
        </p:nvSpPr>
        <p:spPr>
          <a:xfrm>
            <a:off x="9352200" y="7360554"/>
            <a:ext cx="2763600" cy="70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434343"/>
                </a:solidFill>
                <a:latin typeface="Avenir Next LT Pro Light" panose="020B0304020202020204" pitchFamily="34" charset="0"/>
                <a:ea typeface="Calibri"/>
                <a:cs typeface="Calibri"/>
              </a:defRPr>
            </a:lvl1pPr>
          </a:lstStyle>
          <a:p>
            <a:r>
              <a:rPr lang="fr" dirty="0">
                <a:sym typeface="Calibri"/>
              </a:rPr>
              <a:t>Personnes morales</a:t>
            </a:r>
            <a:endParaRPr dirty="0">
              <a:sym typeface="Calibri"/>
            </a:endParaRPr>
          </a:p>
        </p:txBody>
      </p:sp>
      <p:sp>
        <p:nvSpPr>
          <p:cNvPr id="22" name="!!cercle">
            <a:extLst>
              <a:ext uri="{FF2B5EF4-FFF2-40B4-BE49-F238E27FC236}">
                <a16:creationId xmlns:a16="http://schemas.microsoft.com/office/drawing/2014/main" id="{46909E09-ECA2-4230-B52E-DB32EF9C5A02}"/>
              </a:ext>
            </a:extLst>
          </p:cNvPr>
          <p:cNvSpPr/>
          <p:nvPr/>
        </p:nvSpPr>
        <p:spPr>
          <a:xfrm>
            <a:off x="9532661" y="5654469"/>
            <a:ext cx="1945800" cy="19458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44892306-5651-4DAC-A3A3-3E359F10CDD3}"/>
              </a:ext>
            </a:extLst>
          </p:cNvPr>
          <p:cNvGrpSpPr/>
          <p:nvPr/>
        </p:nvGrpSpPr>
        <p:grpSpPr>
          <a:xfrm>
            <a:off x="4789174" y="3503469"/>
            <a:ext cx="1740776" cy="1606032"/>
            <a:chOff x="4789174" y="3503469"/>
            <a:chExt cx="1740776" cy="1606032"/>
          </a:xfrm>
        </p:grpSpPr>
        <p:pic>
          <p:nvPicPr>
            <p:cNvPr id="13" name="Google Shape;562;p36">
              <a:extLst>
                <a:ext uri="{FF2B5EF4-FFF2-40B4-BE49-F238E27FC236}">
                  <a16:creationId xmlns:a16="http://schemas.microsoft.com/office/drawing/2014/main" id="{D57D7DA7-20A2-41BD-890A-742355AF91D6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107012" y="3503469"/>
              <a:ext cx="1015946" cy="110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Google Shape;577;p36">
              <a:extLst>
                <a:ext uri="{FF2B5EF4-FFF2-40B4-BE49-F238E27FC236}">
                  <a16:creationId xmlns:a16="http://schemas.microsoft.com/office/drawing/2014/main" id="{6E252A63-4866-497A-AFC6-B32D0D865D32}"/>
                </a:ext>
              </a:extLst>
            </p:cNvPr>
            <p:cNvSpPr/>
            <p:nvPr/>
          </p:nvSpPr>
          <p:spPr>
            <a:xfrm>
              <a:off x="4789174" y="4560819"/>
              <a:ext cx="1740776" cy="548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fr" sz="2200" dirty="0">
                  <a:solidFill>
                    <a:schemeClr val="dk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Banquier</a:t>
              </a:r>
              <a:endParaRPr sz="200" dirty="0"/>
            </a:p>
          </p:txBody>
        </p:sp>
      </p:grpSp>
      <p:cxnSp>
        <p:nvCxnSpPr>
          <p:cNvPr id="29" name="Google Shape;170;p19">
            <a:extLst>
              <a:ext uri="{FF2B5EF4-FFF2-40B4-BE49-F238E27FC236}">
                <a16:creationId xmlns:a16="http://schemas.microsoft.com/office/drawing/2014/main" id="{E25AD1BB-D157-4782-BCC0-FAFF295D383A}"/>
              </a:ext>
            </a:extLst>
          </p:cNvPr>
          <p:cNvCxnSpPr/>
          <p:nvPr/>
        </p:nvCxnSpPr>
        <p:spPr>
          <a:xfrm>
            <a:off x="457200" y="9791700"/>
            <a:ext cx="172974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171;p19">
            <a:extLst>
              <a:ext uri="{FF2B5EF4-FFF2-40B4-BE49-F238E27FC236}">
                <a16:creationId xmlns:a16="http://schemas.microsoft.com/office/drawing/2014/main" id="{19FE68D5-5557-4F5C-81EF-B9CF9B99BFCE}"/>
              </a:ext>
            </a:extLst>
          </p:cNvPr>
          <p:cNvSpPr/>
          <p:nvPr/>
        </p:nvSpPr>
        <p:spPr>
          <a:xfrm>
            <a:off x="457200" y="9833984"/>
            <a:ext cx="2971799" cy="45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/>
          <a:p>
            <a:pPr marL="0" lvl="1"/>
            <a:r>
              <a:rPr lang="fr-FR" sz="2000" cap="small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Réalisation</a:t>
            </a:r>
            <a:endParaRPr sz="1400" dirty="0"/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A46D6009-0326-4FCB-B710-BA4F555D174D}"/>
              </a:ext>
            </a:extLst>
          </p:cNvPr>
          <p:cNvSpPr txBox="1"/>
          <p:nvPr/>
        </p:nvSpPr>
        <p:spPr>
          <a:xfrm>
            <a:off x="5410200" y="342900"/>
            <a:ext cx="7467600" cy="92333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000" dirty="0">
                <a:solidFill>
                  <a:srgbClr val="E60028"/>
                </a:solidFill>
                <a:latin typeface="League Spartan"/>
                <a:ea typeface="League Spartan"/>
                <a:cs typeface="League Spartan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League Spartan"/>
                <a:ea typeface="League Spartan"/>
                <a:cs typeface="League Spartan"/>
              </a:rPr>
              <a:t>Scénario</a:t>
            </a:r>
            <a:endParaRPr lang="en-US" sz="6000" dirty="0">
              <a:solidFill>
                <a:srgbClr val="000000"/>
              </a:solidFill>
              <a:latin typeface="League Spartan"/>
              <a:ea typeface="League Spartan"/>
              <a:cs typeface="League Spartan"/>
            </a:endParaRP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A8A676E2-8FDC-4AFB-8F1F-01CD6CAF2A7B}"/>
              </a:ext>
            </a:extLst>
          </p:cNvPr>
          <p:cNvCxnSpPr>
            <a:cxnSpLocks/>
          </p:cNvCxnSpPr>
          <p:nvPr/>
        </p:nvCxnSpPr>
        <p:spPr>
          <a:xfrm>
            <a:off x="6593757" y="4155168"/>
            <a:ext cx="12636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C6F17FF0-5B94-47C0-B1C5-B0C85A268389}"/>
              </a:ext>
            </a:extLst>
          </p:cNvPr>
          <p:cNvCxnSpPr>
            <a:cxnSpLocks/>
          </p:cNvCxnSpPr>
          <p:nvPr/>
        </p:nvCxnSpPr>
        <p:spPr>
          <a:xfrm>
            <a:off x="10396620" y="3968926"/>
            <a:ext cx="14794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CAAF2F8-3A58-4A6F-AF6B-0DD477605CFA}"/>
              </a:ext>
            </a:extLst>
          </p:cNvPr>
          <p:cNvCxnSpPr>
            <a:cxnSpLocks/>
          </p:cNvCxnSpPr>
          <p:nvPr/>
        </p:nvCxnSpPr>
        <p:spPr>
          <a:xfrm flipH="1">
            <a:off x="10396619" y="4155168"/>
            <a:ext cx="144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83271D16-B335-45F5-8F78-18E7BEB0FE4A}"/>
              </a:ext>
            </a:extLst>
          </p:cNvPr>
          <p:cNvGrpSpPr/>
          <p:nvPr/>
        </p:nvGrpSpPr>
        <p:grpSpPr>
          <a:xfrm>
            <a:off x="5525342" y="6101440"/>
            <a:ext cx="3143464" cy="1971048"/>
            <a:chOff x="5525342" y="6101440"/>
            <a:chExt cx="3143464" cy="1971048"/>
          </a:xfrm>
        </p:grpSpPr>
        <p:sp>
          <p:nvSpPr>
            <p:cNvPr id="20" name="Google Shape;569;p36">
              <a:extLst>
                <a:ext uri="{FF2B5EF4-FFF2-40B4-BE49-F238E27FC236}">
                  <a16:creationId xmlns:a16="http://schemas.microsoft.com/office/drawing/2014/main" id="{228EAE5E-277C-470C-8AC0-0D0A2719B083}"/>
                </a:ext>
              </a:extLst>
            </p:cNvPr>
            <p:cNvSpPr txBox="1"/>
            <p:nvPr/>
          </p:nvSpPr>
          <p:spPr>
            <a:xfrm>
              <a:off x="5525342" y="7364662"/>
              <a:ext cx="3143464" cy="707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r>
                <a:rPr lang="fr" sz="2200" dirty="0">
                  <a:solidFill>
                    <a:srgbClr val="434343"/>
                  </a:solidFill>
                  <a:latin typeface="Avenir Next LT Pro Light" panose="020B0304020202020204" pitchFamily="34" charset="0"/>
                  <a:ea typeface="Calibri"/>
                  <a:cs typeface="Calibri"/>
                  <a:sym typeface="Calibri"/>
                </a:rPr>
                <a:t>Personnes physiques</a:t>
              </a:r>
              <a:endParaRPr sz="2200" dirty="0">
                <a:solidFill>
                  <a:srgbClr val="434343"/>
                </a:solidFill>
                <a:latin typeface="Avenir Next LT Pro Light" panose="020B0304020202020204" pitchFamily="34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B1D309AB-ED10-4404-AFAD-CDC6C86A3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6828" y="6142056"/>
              <a:ext cx="1245022" cy="1245022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B1B21102-BB8B-4478-B3E5-1DAA3A2E3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500" y="6101440"/>
              <a:ext cx="1293944" cy="1293944"/>
            </a:xfrm>
            <a:prstGeom prst="rect">
              <a:avLst/>
            </a:prstGeom>
          </p:spPr>
        </p:pic>
      </p:grp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9DF0AAEB-0D20-409D-BFD2-26B70FBB9A20}"/>
              </a:ext>
            </a:extLst>
          </p:cNvPr>
          <p:cNvCxnSpPr>
            <a:cxnSpLocks/>
          </p:cNvCxnSpPr>
          <p:nvPr/>
        </p:nvCxnSpPr>
        <p:spPr>
          <a:xfrm flipH="1">
            <a:off x="7467449" y="4875808"/>
            <a:ext cx="886623" cy="11132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3BD5CEF3-9D54-4223-8F53-C25292E3D940}"/>
              </a:ext>
            </a:extLst>
          </p:cNvPr>
          <p:cNvCxnSpPr>
            <a:cxnSpLocks/>
          </p:cNvCxnSpPr>
          <p:nvPr/>
        </p:nvCxnSpPr>
        <p:spPr>
          <a:xfrm>
            <a:off x="9532662" y="4908429"/>
            <a:ext cx="603365" cy="1040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B309D84B-246A-466B-8A8C-C304923DEB0B}"/>
              </a:ext>
            </a:extLst>
          </p:cNvPr>
          <p:cNvSpPr/>
          <p:nvPr/>
        </p:nvSpPr>
        <p:spPr>
          <a:xfrm>
            <a:off x="16916400" y="9867900"/>
            <a:ext cx="838200" cy="38100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5CFAC6-D6BC-4991-86DB-D87392163BE8}"/>
              </a:ext>
            </a:extLst>
          </p:cNvPr>
          <p:cNvSpPr/>
          <p:nvPr/>
        </p:nvSpPr>
        <p:spPr>
          <a:xfrm>
            <a:off x="17140671" y="9898618"/>
            <a:ext cx="448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57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28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41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0972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31" grpId="0"/>
      <p:bldP spid="31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32133</TotalTime>
  <Words>436</Words>
  <Application>Microsoft Macintosh PowerPoint</Application>
  <PresentationFormat>Custom</PresentationFormat>
  <Paragraphs>127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Poppins</vt:lpstr>
      <vt:lpstr>Times New Roman</vt:lpstr>
      <vt:lpstr>Calibri</vt:lpstr>
      <vt:lpstr>Avenir Next LT Pro Light</vt:lpstr>
      <vt:lpstr>Bahnschrift SemiBold</vt:lpstr>
      <vt:lpstr>League Spartan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&amp; white company profile presentation</dc:title>
  <dc:creator>Hana Dhouib</dc:creator>
  <cp:lastModifiedBy>Ahmed AKOURTIM</cp:lastModifiedBy>
  <cp:revision>308</cp:revision>
  <dcterms:created xsi:type="dcterms:W3CDTF">2006-08-16T00:00:00Z</dcterms:created>
  <dcterms:modified xsi:type="dcterms:W3CDTF">2025-03-06T11:37:27Z</dcterms:modified>
  <dc:identifier>DAGUw___heY</dc:identifier>
</cp:coreProperties>
</file>